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1" r:id="rId1"/>
  </p:sldMasterIdLst>
  <p:notesMasterIdLst>
    <p:notesMasterId r:id="rId30"/>
  </p:notesMasterIdLst>
  <p:sldIdLst>
    <p:sldId id="281" r:id="rId2"/>
    <p:sldId id="257" r:id="rId3"/>
    <p:sldId id="258" r:id="rId4"/>
    <p:sldId id="259" r:id="rId5"/>
    <p:sldId id="260" r:id="rId6"/>
    <p:sldId id="261" r:id="rId7"/>
    <p:sldId id="282" r:id="rId8"/>
    <p:sldId id="276" r:id="rId9"/>
    <p:sldId id="283" r:id="rId10"/>
    <p:sldId id="262" r:id="rId11"/>
    <p:sldId id="271" r:id="rId12"/>
    <p:sldId id="263" r:id="rId13"/>
    <p:sldId id="284" r:id="rId14"/>
    <p:sldId id="264" r:id="rId15"/>
    <p:sldId id="272" r:id="rId16"/>
    <p:sldId id="285" r:id="rId17"/>
    <p:sldId id="265" r:id="rId18"/>
    <p:sldId id="278" r:id="rId19"/>
    <p:sldId id="266" r:id="rId20"/>
    <p:sldId id="273" r:id="rId21"/>
    <p:sldId id="274" r:id="rId22"/>
    <p:sldId id="275" r:id="rId23"/>
    <p:sldId id="277" r:id="rId24"/>
    <p:sldId id="279" r:id="rId25"/>
    <p:sldId id="267" r:id="rId26"/>
    <p:sldId id="268" r:id="rId27"/>
    <p:sldId id="269" r:id="rId28"/>
    <p:sldId id="270" r:id="rId29"/>
  </p:sldIdLst>
  <p:sldSz cx="12192000" cy="6858000"/>
  <p:notesSz cx="10234613" cy="7099300"/>
  <p:defaultTextStyle>
    <a:defPPr>
      <a:defRPr lang="en-US"/>
    </a:defPPr>
    <a:lvl1pPr marL="0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tstein Daniel" initials="WD" lastIdx="1" clrIdx="0">
    <p:extLst>
      <p:ext uri="{19B8F6BF-5375-455C-9EA6-DF929625EA0E}">
        <p15:presenceInfo xmlns:p15="http://schemas.microsoft.com/office/powerpoint/2012/main" userId="S-1-5-21-1092757860-2953600434-3606952368-11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clrMru>
    <a:srgbClr val="FF5B5B"/>
    <a:srgbClr val="F9DAD9"/>
    <a:srgbClr val="F22F0E"/>
    <a:srgbClr val="F18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7" d="100"/>
          <a:sy n="117" d="100"/>
        </p:scale>
        <p:origin x="206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4434999" cy="356198"/>
          </a:xfrm>
          <a:prstGeom prst="rect">
            <a:avLst/>
          </a:prstGeom>
        </p:spPr>
        <p:txBody>
          <a:bodyPr vert="horz" lIns="99024" tIns="49512" rIns="99024" bIns="49512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797249" y="0"/>
            <a:ext cx="4434999" cy="356198"/>
          </a:xfrm>
          <a:prstGeom prst="rect">
            <a:avLst/>
          </a:prstGeom>
        </p:spPr>
        <p:txBody>
          <a:bodyPr vert="horz" lIns="99024" tIns="49512" rIns="99024" bIns="49512" rtlCol="0"/>
          <a:lstStyle>
            <a:lvl1pPr algn="r">
              <a:defRPr sz="1300"/>
            </a:lvl1pPr>
          </a:lstStyle>
          <a:p>
            <a:fld id="{4BC0DDCC-98FC-4C37-B4AE-015FCD6DF38A}" type="datetimeFigureOut">
              <a:rPr lang="de-DE" smtClean="0"/>
              <a:pPr/>
              <a:t>14.06.2020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89263" y="887413"/>
            <a:ext cx="4256087" cy="23955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24" tIns="49512" rIns="99024" bIns="49512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023462" y="3416538"/>
            <a:ext cx="8187690" cy="2795350"/>
          </a:xfrm>
          <a:prstGeom prst="rect">
            <a:avLst/>
          </a:prstGeom>
        </p:spPr>
        <p:txBody>
          <a:bodyPr vert="horz" lIns="99024" tIns="49512" rIns="99024" bIns="49512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4" y="6743106"/>
            <a:ext cx="4434999" cy="356197"/>
          </a:xfrm>
          <a:prstGeom prst="rect">
            <a:avLst/>
          </a:prstGeom>
        </p:spPr>
        <p:txBody>
          <a:bodyPr vert="horz" lIns="99024" tIns="49512" rIns="99024" bIns="49512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797249" y="6743106"/>
            <a:ext cx="4434999" cy="356197"/>
          </a:xfrm>
          <a:prstGeom prst="rect">
            <a:avLst/>
          </a:prstGeom>
        </p:spPr>
        <p:txBody>
          <a:bodyPr vert="horz" lIns="99024" tIns="49512" rIns="99024" bIns="49512" rtlCol="0" anchor="b"/>
          <a:lstStyle>
            <a:lvl1pPr algn="r">
              <a:defRPr sz="1300"/>
            </a:lvl1pPr>
          </a:lstStyle>
          <a:p>
            <a:fld id="{5B029FAE-1CE7-4804-854D-E7E78EF02BC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9039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6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9BCEC71E-1C4D-4E35-B73D-1887107A0C44}" type="datetimeFigureOut">
              <a:rPr lang="de-DE" smtClean="0"/>
              <a:pPr/>
              <a:t>14.06.2020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7"/>
            <a:ext cx="6400800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8"/>
            <a:ext cx="2743200" cy="365125"/>
          </a:xfrm>
        </p:spPr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1841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1"/>
            <a:ext cx="10822035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6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C71E-1C4D-4E35-B73D-1887107A0C44}" type="datetimeFigureOut">
              <a:rPr lang="de-DE" smtClean="0"/>
              <a:pPr/>
              <a:t>14.06.2020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6950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4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BCEC71E-1C4D-4E35-B73D-1887107A0C44}" type="datetimeFigureOut">
              <a:rPr lang="de-DE" smtClean="0"/>
              <a:pPr/>
              <a:t>14.06.2020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379942"/>
            <a:ext cx="6991492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3" y="381001"/>
            <a:ext cx="643748" cy="365125"/>
          </a:xfrm>
        </p:spPr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867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8" y="753533"/>
            <a:ext cx="10151533" cy="2604496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8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8" y="3959864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BCEC71E-1C4D-4E35-B73D-1887107A0C44}" type="datetimeFigureOut">
              <a:rPr lang="de-DE" smtClean="0"/>
              <a:pPr/>
              <a:t>14.06.2020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379942"/>
            <a:ext cx="6991492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3" y="381001"/>
            <a:ext cx="643748" cy="365125"/>
          </a:xfrm>
        </p:spPr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>
          <a:xfrm>
            <a:off x="476251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1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3675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7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5" cy="999886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4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BCEC71E-1C4D-4E35-B73D-1887107A0C44}" type="datetimeFigureOut">
              <a:rPr lang="de-DE" smtClean="0"/>
              <a:pPr/>
              <a:t>14.06.2020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378884"/>
            <a:ext cx="6991492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3" y="381001"/>
            <a:ext cx="643748" cy="365125"/>
          </a:xfrm>
        </p:spPr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6702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2" y="762000"/>
            <a:ext cx="8610599" cy="130386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1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6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9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6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C71E-1C4D-4E35-B73D-1887107A0C44}" type="datetimeFigureOut">
              <a:rPr lang="de-DE" smtClean="0"/>
              <a:pPr/>
              <a:t>14.06.2020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4297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2" y="762000"/>
            <a:ext cx="8610599" cy="1295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1"/>
            <a:ext cx="3451583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3" cy="13449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5" y="4191001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6" y="4873763"/>
            <a:ext cx="3448935" cy="13449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2" y="4191001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2" y="4873761"/>
            <a:ext cx="3452445" cy="13449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C71E-1C4D-4E35-B73D-1887107A0C44}" type="datetimeFigureOut">
              <a:rPr lang="de-DE" smtClean="0"/>
              <a:pPr/>
              <a:t>14.06.2020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0665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6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C71E-1C4D-4E35-B73D-1887107A0C44}" type="datetimeFigureOut">
              <a:rPr lang="de-DE" smtClean="0"/>
              <a:pPr/>
              <a:t>14.06.2020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9353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8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8" y="745069"/>
            <a:ext cx="8204201" cy="3903133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BCEC71E-1C4D-4E35-B73D-1887107A0C44}" type="datetimeFigureOut">
              <a:rPr lang="de-DE" smtClean="0"/>
              <a:pPr/>
              <a:t>14.06.2020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381001"/>
            <a:ext cx="6991492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3" y="381001"/>
            <a:ext cx="643748" cy="365125"/>
          </a:xfrm>
        </p:spPr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7795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C71E-1C4D-4E35-B73D-1887107A0C44}" type="datetimeFigureOut">
              <a:rPr lang="de-DE" smtClean="0"/>
              <a:pPr/>
              <a:t>14.06.2020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683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753534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BCEC71E-1C4D-4E35-B73D-1887107A0C44}" type="datetimeFigureOut">
              <a:rPr lang="de-DE" smtClean="0"/>
              <a:pPr/>
              <a:t>14.06.2020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381001"/>
            <a:ext cx="6991492" cy="364066"/>
          </a:xfr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3" y="381001"/>
            <a:ext cx="643748" cy="365125"/>
          </a:xfrm>
        </p:spPr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3050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6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6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C71E-1C4D-4E35-B73D-1887107A0C44}" type="datetimeFigureOut">
              <a:rPr lang="de-DE" smtClean="0"/>
              <a:pPr/>
              <a:t>14.06.2020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5645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10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2" y="3132666"/>
            <a:ext cx="5311775" cy="308602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2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C71E-1C4D-4E35-B73D-1887107A0C44}" type="datetimeFigureOut">
              <a:rPr lang="de-DE" smtClean="0"/>
              <a:pPr/>
              <a:t>14.06.2020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5066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C71E-1C4D-4E35-B73D-1887107A0C44}" type="datetimeFigureOut">
              <a:rPr lang="de-DE" smtClean="0"/>
              <a:pPr/>
              <a:t>14.06.2020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3826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C71E-1C4D-4E35-B73D-1887107A0C44}" type="datetimeFigureOut">
              <a:rPr lang="de-DE" smtClean="0"/>
              <a:pPr/>
              <a:t>14.06.2020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1525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1" y="746759"/>
            <a:ext cx="6510619" cy="5471926"/>
          </a:xfrm>
        </p:spPr>
        <p:txBody>
          <a:bodyPr anchor="ctr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C71E-1C4D-4E35-B73D-1887107A0C44}" type="datetimeFigureOut">
              <a:rPr lang="de-DE" smtClean="0"/>
              <a:pPr/>
              <a:t>14.06.2020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0678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7" y="751241"/>
            <a:ext cx="3644963" cy="546744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EC71E-1C4D-4E35-B73D-1887107A0C44}" type="datetimeFigureOut">
              <a:rPr lang="de-DE" smtClean="0"/>
              <a:pPr/>
              <a:t>14.06.2020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8114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95000">
              <a:schemeClr val="accent1">
                <a:lumMod val="45000"/>
                <a:lumOff val="55000"/>
              </a:schemeClr>
            </a:gs>
            <a:gs pos="64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4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2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EC71E-1C4D-4E35-B73D-1887107A0C44}" type="datetimeFigureOut">
              <a:rPr lang="de-DE" smtClean="0"/>
              <a:pPr/>
              <a:t>14.06.2020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6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25994-F00C-4D35-8A28-AF71EAA2BE9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94927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54" r:id="rId13"/>
    <p:sldLayoutId id="2147483955" r:id="rId14"/>
    <p:sldLayoutId id="2147483956" r:id="rId15"/>
    <p:sldLayoutId id="2147483957" r:id="rId16"/>
    <p:sldLayoutId id="2147483958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chemeClr val="tx1"/>
            </a:gs>
            <a:gs pos="100000">
              <a:schemeClr val="accent1">
                <a:lumMod val="45000"/>
                <a:lumOff val="55000"/>
              </a:schemeClr>
            </a:gs>
            <a:gs pos="95000">
              <a:schemeClr val="accent1">
                <a:lumMod val="45000"/>
                <a:lumOff val="55000"/>
              </a:schemeClr>
            </a:gs>
            <a:gs pos="67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32" y="1012104"/>
            <a:ext cx="8002922" cy="242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16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34" y="2482812"/>
            <a:ext cx="3857002" cy="2892752"/>
          </a:xfrm>
        </p:spPr>
      </p:pic>
      <p:sp>
        <p:nvSpPr>
          <p:cNvPr id="6" name="Textfeld 5"/>
          <p:cNvSpPr txBox="1"/>
          <p:nvPr/>
        </p:nvSpPr>
        <p:spPr>
          <a:xfrm>
            <a:off x="3999465" y="3197120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17534" y="544758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zu 40pol.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334570" y="5447032"/>
            <a:ext cx="5732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Flachbandkabel ein- oder beidseitig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teilabisoliert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Flachbandkabel ein- oder beidseitig geschlitzt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92605" y="1943779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Kodera</a:t>
            </a:r>
            <a:r>
              <a:rPr lang="de-DE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C353</a:t>
            </a:r>
          </a:p>
          <a:p>
            <a:endParaRPr lang="de-DE" b="1" u="sng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40395" y="3433666"/>
            <a:ext cx="2893331" cy="100208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528" y="2488047"/>
            <a:ext cx="1741599" cy="2888097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5053" y="3629747"/>
            <a:ext cx="2887519" cy="60411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105" y="2482812"/>
            <a:ext cx="1557635" cy="289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8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002" y="2513777"/>
            <a:ext cx="4093754" cy="3070316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77" y="2513777"/>
            <a:ext cx="4093754" cy="307031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988786" y="3525715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724172" y="5584093"/>
            <a:ext cx="4060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Schrumpf-/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Isoschläuche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ablängen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59277" y="2057401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Kodera</a:t>
            </a:r>
            <a:r>
              <a:rPr lang="de-DE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JQ-6100</a:t>
            </a:r>
          </a:p>
          <a:p>
            <a:endParaRPr lang="de-DE" b="1" u="sng" dirty="0"/>
          </a:p>
        </p:txBody>
      </p:sp>
    </p:spTree>
    <p:extLst>
      <p:ext uri="{BB962C8B-B14F-4D97-AF65-F5344CB8AC3E}">
        <p14:creationId xmlns:p14="http://schemas.microsoft.com/office/powerpoint/2010/main" val="426438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737" y="2457509"/>
            <a:ext cx="4054767" cy="30410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53" y="2457511"/>
            <a:ext cx="4054762" cy="3041072"/>
          </a:xfrm>
        </p:spPr>
      </p:pic>
      <p:sp>
        <p:nvSpPr>
          <p:cNvPr id="6" name="Textfeld 5"/>
          <p:cNvSpPr txBox="1"/>
          <p:nvPr/>
        </p:nvSpPr>
        <p:spPr>
          <a:xfrm>
            <a:off x="4223615" y="3278911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5637" y="5498582"/>
            <a:ext cx="3269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Querschnitt AWG24-AWG2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553525" y="5498578"/>
            <a:ext cx="5429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Mantelleitung ein- oder beidseitig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abgemantelt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85637" y="2057401"/>
            <a:ext cx="2172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Komax</a:t>
            </a:r>
            <a:r>
              <a:rPr lang="de-DE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Kappa 330</a:t>
            </a:r>
          </a:p>
          <a:p>
            <a:endParaRPr lang="de-DE" b="1" u="sng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731" y="2457510"/>
            <a:ext cx="3396446" cy="304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6808956" y="2788291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998862" y="4936789"/>
            <a:ext cx="58071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Wickeln von längeren Leitungen mit Durchmesser nach Kundenvorgabe und anschließendes Binden der Leitung mit einer speziellen Gummischnur.</a:t>
            </a:r>
          </a:p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Knoten der Gummischnur kann durch einfaches Ziehen gelöst werden.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22175" y="1364673"/>
            <a:ext cx="4068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Wickelautomat und Bindemaschine</a:t>
            </a:r>
            <a:endParaRPr lang="de-DE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b="1" u="sng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36" y="1806956"/>
            <a:ext cx="2901904" cy="2395589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261" y="1687838"/>
            <a:ext cx="2905202" cy="3248951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540" y="1806956"/>
            <a:ext cx="3197227" cy="2395589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18" y="4263979"/>
            <a:ext cx="2194263" cy="2467275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320" y="4263979"/>
            <a:ext cx="2117280" cy="24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250" y="2901370"/>
            <a:ext cx="3456710" cy="2592532"/>
          </a:xfrm>
        </p:spPr>
      </p:pic>
      <p:sp>
        <p:nvSpPr>
          <p:cNvPr id="6" name="Textfeld 5"/>
          <p:cNvSpPr txBox="1"/>
          <p:nvPr/>
        </p:nvSpPr>
        <p:spPr>
          <a:xfrm>
            <a:off x="3953711" y="3917203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44042" y="5910966"/>
            <a:ext cx="3135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Widerstandsschweißgerät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739489" y="5918478"/>
            <a:ext cx="2837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Widerstandsschweißen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864270" y="2057401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Dalex</a:t>
            </a:r>
            <a:r>
              <a:rPr lang="de-DE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e-DE" b="1" u="sng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461" y="2469281"/>
            <a:ext cx="4608949" cy="345671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79617" y="3598334"/>
            <a:ext cx="3456711" cy="119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2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71" y="2220302"/>
            <a:ext cx="4667006" cy="3500255"/>
          </a:xfrm>
        </p:spPr>
      </p:pic>
      <p:sp>
        <p:nvSpPr>
          <p:cNvPr id="5" name="Textfeld 4"/>
          <p:cNvSpPr txBox="1"/>
          <p:nvPr/>
        </p:nvSpPr>
        <p:spPr>
          <a:xfrm>
            <a:off x="6202542" y="3308711"/>
            <a:ext cx="4312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Löt- und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Verzinnplätze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mit speziellem Luftabsaugsystem, </a:t>
            </a:r>
          </a:p>
          <a:p>
            <a:pPr algn="ctr"/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zum Wohl unserer Mitarbeiter</a:t>
            </a:r>
          </a:p>
        </p:txBody>
      </p:sp>
    </p:spTree>
    <p:extLst>
      <p:ext uri="{BB962C8B-B14F-4D97-AF65-F5344CB8AC3E}">
        <p14:creationId xmlns:p14="http://schemas.microsoft.com/office/powerpoint/2010/main" val="409870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850" y="1745550"/>
            <a:ext cx="3703782" cy="494318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7" y="1745550"/>
            <a:ext cx="2669320" cy="489012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58617" y="1376218"/>
            <a:ext cx="1952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Komax</a:t>
            </a:r>
            <a:r>
              <a:rPr lang="de-DE" dirty="0" smtClean="0">
                <a:solidFill>
                  <a:schemeClr val="bg1"/>
                </a:solidFill>
              </a:rPr>
              <a:t> Mira 340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821211" y="1376218"/>
            <a:ext cx="2016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chemeClr val="bg1"/>
                </a:solidFill>
              </a:rPr>
              <a:t>Komax</a:t>
            </a:r>
            <a:r>
              <a:rPr lang="de-DE" dirty="0" smtClean="0">
                <a:solidFill>
                  <a:schemeClr val="bg1"/>
                </a:solidFill>
              </a:rPr>
              <a:t> Mira 230 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927936" y="1939636"/>
            <a:ext cx="31218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bg1"/>
                </a:solidFill>
              </a:rPr>
              <a:t>4 Rotierende Messer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bg1"/>
                </a:solidFill>
              </a:rPr>
              <a:t>Geeignet für Leitungen bis zu 16qmm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bg1"/>
                </a:solidFill>
              </a:rPr>
              <a:t>Bis zu 72mm </a:t>
            </a:r>
            <a:r>
              <a:rPr lang="de-DE" dirty="0" err="1" smtClean="0">
                <a:solidFill>
                  <a:schemeClr val="bg1"/>
                </a:solidFill>
              </a:rPr>
              <a:t>Abmantellänge</a:t>
            </a:r>
            <a:endParaRPr lang="de-DE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bg1"/>
                </a:solidFill>
              </a:rPr>
              <a:t>Kann:</a:t>
            </a:r>
          </a:p>
          <a:p>
            <a:pPr marL="800082" lvl="1" indent="-342900"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bg1"/>
                </a:solidFill>
              </a:rPr>
              <a:t>Kürzen + </a:t>
            </a:r>
            <a:r>
              <a:rPr lang="de-DE" dirty="0" err="1" smtClean="0">
                <a:solidFill>
                  <a:schemeClr val="bg1"/>
                </a:solidFill>
              </a:rPr>
              <a:t>abisolieren</a:t>
            </a:r>
            <a:endParaRPr lang="de-DE" dirty="0" smtClean="0">
              <a:solidFill>
                <a:schemeClr val="bg1"/>
              </a:solidFill>
            </a:endParaRPr>
          </a:p>
          <a:p>
            <a:pPr marL="800082" lvl="1" indent="-342900"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bg1"/>
                </a:solidFill>
              </a:rPr>
              <a:t>Mehrstufiges </a:t>
            </a:r>
            <a:r>
              <a:rPr lang="de-DE" dirty="0" err="1" smtClean="0">
                <a:solidFill>
                  <a:schemeClr val="bg1"/>
                </a:solidFill>
              </a:rPr>
              <a:t>abisolieren</a:t>
            </a:r>
            <a:endParaRPr lang="de-DE" dirty="0" smtClean="0">
              <a:solidFill>
                <a:schemeClr val="bg1"/>
              </a:solidFill>
            </a:endParaRPr>
          </a:p>
          <a:p>
            <a:pPr marL="800082" lvl="1" indent="-342900"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bg1"/>
                </a:solidFill>
              </a:rPr>
              <a:t>Mehradriger Kabel mit unterschiedlichen Querschnitten</a:t>
            </a:r>
          </a:p>
          <a:p>
            <a:pPr marL="800082" lvl="1" indent="-342900"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bg1"/>
                </a:solidFill>
              </a:rPr>
              <a:t>Vieles mehr!!!</a:t>
            </a:r>
            <a:endParaRPr lang="de-DE" dirty="0">
              <a:solidFill>
                <a:schemeClr val="bg1"/>
              </a:solidFill>
            </a:endParaRPr>
          </a:p>
          <a:p>
            <a:pPr marL="800082" lvl="1" indent="-342900">
              <a:buFont typeface="Wingdings" panose="05000000000000000000" pitchFamily="2" charset="2"/>
              <a:buChar char="Ø"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9659632" y="1939635"/>
            <a:ext cx="241229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bg1"/>
                </a:solidFill>
              </a:rPr>
              <a:t>Geeignet für Leitungen bis zu 8qmm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>
                <a:solidFill>
                  <a:schemeClr val="bg1"/>
                </a:solidFill>
              </a:rPr>
              <a:t>Mehrleiterverar-beitug</a:t>
            </a:r>
            <a:r>
              <a:rPr lang="de-DE" dirty="0" smtClean="0">
                <a:solidFill>
                  <a:schemeClr val="bg1"/>
                </a:solidFill>
              </a:rPr>
              <a:t> in einem Durchgang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>
                <a:solidFill>
                  <a:schemeClr val="bg1"/>
                </a:solidFill>
              </a:rPr>
              <a:t>Abisolierlänge</a:t>
            </a:r>
            <a:r>
              <a:rPr lang="de-DE" dirty="0" smtClean="0">
                <a:solidFill>
                  <a:schemeClr val="bg1"/>
                </a:solidFill>
              </a:rPr>
              <a:t> bis 46mm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bg1"/>
                </a:solidFill>
              </a:rPr>
              <a:t>Kann:</a:t>
            </a:r>
          </a:p>
          <a:p>
            <a:pPr marL="742932" lvl="1" indent="-285750"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bg1"/>
                </a:solidFill>
              </a:rPr>
              <a:t>Mehrstufiges </a:t>
            </a:r>
            <a:r>
              <a:rPr lang="de-DE" dirty="0" err="1" smtClean="0">
                <a:solidFill>
                  <a:schemeClr val="bg1"/>
                </a:solidFill>
              </a:rPr>
              <a:t>abisolieren</a:t>
            </a:r>
            <a:endParaRPr lang="de-DE" dirty="0" smtClean="0">
              <a:solidFill>
                <a:schemeClr val="bg1"/>
              </a:solidFill>
            </a:endParaRPr>
          </a:p>
          <a:p>
            <a:pPr marL="742932" lvl="1" indent="-285750"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bg1"/>
                </a:solidFill>
              </a:rPr>
              <a:t>Schneiden</a:t>
            </a:r>
          </a:p>
          <a:p>
            <a:pPr marL="742932" lvl="1" indent="-285750"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bg1"/>
                </a:solidFill>
              </a:rPr>
              <a:t>Kürzen + </a:t>
            </a:r>
            <a:r>
              <a:rPr lang="de-DE" dirty="0" err="1" smtClean="0">
                <a:solidFill>
                  <a:schemeClr val="bg1"/>
                </a:solidFill>
              </a:rPr>
              <a:t>abisolieren</a:t>
            </a:r>
            <a:endParaRPr lang="de-DE" dirty="0" smtClean="0">
              <a:solidFill>
                <a:schemeClr val="bg1"/>
              </a:solidFill>
            </a:endParaRPr>
          </a:p>
          <a:p>
            <a:pPr marL="742932" lvl="1" indent="-285750"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bg1"/>
                </a:solidFill>
              </a:rPr>
              <a:t>Vieles mehr!!!</a:t>
            </a:r>
          </a:p>
        </p:txBody>
      </p:sp>
    </p:spTree>
    <p:extLst>
      <p:ext uri="{BB962C8B-B14F-4D97-AF65-F5344CB8AC3E}">
        <p14:creationId xmlns:p14="http://schemas.microsoft.com/office/powerpoint/2010/main" val="207783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81" y="2763876"/>
            <a:ext cx="4637969" cy="3091979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27" y="2785813"/>
            <a:ext cx="4093390" cy="307004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073479" y="3171540"/>
            <a:ext cx="480291" cy="600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735781" y="5855855"/>
            <a:ext cx="2523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Diverse Baugruppen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65081" y="2348454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Unsere Hände</a:t>
            </a:r>
          </a:p>
          <a:p>
            <a:endParaRPr lang="de-DE" b="1" u="sng" dirty="0"/>
          </a:p>
        </p:txBody>
      </p:sp>
    </p:spTree>
    <p:extLst>
      <p:ext uri="{BB962C8B-B14F-4D97-AF65-F5344CB8AC3E}">
        <p14:creationId xmlns:p14="http://schemas.microsoft.com/office/powerpoint/2010/main" val="79600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Warenlager </a:t>
            </a:r>
            <a:endParaRPr lang="de-DE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365" y="4341629"/>
            <a:ext cx="2832532" cy="245171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32" y="4341630"/>
            <a:ext cx="3268955" cy="245171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70" y="2290950"/>
            <a:ext cx="2734238" cy="205067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245572" y="1857044"/>
            <a:ext cx="2409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Mantelleitungslager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43452" y="3881761"/>
            <a:ext cx="1439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Litzenlager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055118" y="3941518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Flachbandlager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9786378" y="3881761"/>
            <a:ext cx="1704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Rohstofflager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78" y="4341628"/>
            <a:ext cx="2305767" cy="2451717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140" y="2305824"/>
            <a:ext cx="2736714" cy="2052536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7715015" y="1905714"/>
            <a:ext cx="1410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Fertiglager</a:t>
            </a:r>
          </a:p>
        </p:txBody>
      </p:sp>
    </p:spTree>
    <p:extLst>
      <p:ext uri="{BB962C8B-B14F-4D97-AF65-F5344CB8AC3E}">
        <p14:creationId xmlns:p14="http://schemas.microsoft.com/office/powerpoint/2010/main" val="33677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04392" y="502267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de-DE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groß ist unser Maschinenpark?</a:t>
            </a:r>
            <a:endParaRPr lang="de-DE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4450" y="2572490"/>
            <a:ext cx="1991125" cy="149334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097" y="4657847"/>
            <a:ext cx="2668963" cy="200172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819" y="2323601"/>
            <a:ext cx="2654833" cy="199112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224" y="2323601"/>
            <a:ext cx="2654834" cy="199112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632" y="4657847"/>
            <a:ext cx="2668964" cy="200172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632" y="2327247"/>
            <a:ext cx="2649972" cy="198747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5762" y="2573096"/>
            <a:ext cx="1995978" cy="149698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819" y="4657847"/>
            <a:ext cx="2654833" cy="199112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80" y="4647249"/>
            <a:ext cx="2668963" cy="200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7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 befinden wir uns?</a:t>
            </a:r>
            <a:endParaRPr lang="de-DE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106" y="2135537"/>
            <a:ext cx="10820400" cy="4024125"/>
          </a:xfrm>
        </p:spPr>
        <p:txBody>
          <a:bodyPr/>
          <a:lstStyle/>
          <a:p>
            <a:pPr marL="0" indent="0">
              <a:buNone/>
            </a:pPr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Industriestraße 29	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78112 Sankt Georgen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491" y="1787444"/>
            <a:ext cx="4736855" cy="4838359"/>
          </a:xfrm>
          <a:prstGeom prst="rect">
            <a:avLst/>
          </a:prstGeom>
        </p:spPr>
      </p:pic>
      <p:sp>
        <p:nvSpPr>
          <p:cNvPr id="6" name="Pfeil nach unten 5"/>
          <p:cNvSpPr/>
          <p:nvPr/>
        </p:nvSpPr>
        <p:spPr>
          <a:xfrm>
            <a:off x="8262489" y="4941280"/>
            <a:ext cx="161478" cy="2373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/>
          <p:cNvSpPr/>
          <p:nvPr/>
        </p:nvSpPr>
        <p:spPr>
          <a:xfrm>
            <a:off x="8262489" y="5178671"/>
            <a:ext cx="161478" cy="1371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/>
          <p:cNvSpPr/>
          <p:nvPr/>
        </p:nvSpPr>
        <p:spPr>
          <a:xfrm>
            <a:off x="8106509" y="5099540"/>
            <a:ext cx="501162" cy="307731"/>
          </a:xfrm>
          <a:prstGeom prst="ellipse">
            <a:avLst/>
          </a:prstGeom>
          <a:noFill/>
          <a:ln w="28575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4" name="Gerader Verbinder 23"/>
          <p:cNvCxnSpPr>
            <a:stCxn id="22" idx="2"/>
          </p:cNvCxnSpPr>
          <p:nvPr/>
        </p:nvCxnSpPr>
        <p:spPr>
          <a:xfrm flipH="1" flipV="1">
            <a:off x="4510456" y="4712679"/>
            <a:ext cx="3596055" cy="5407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14" y="3377225"/>
            <a:ext cx="5482391" cy="26709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78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</a:t>
            </a:r>
            <a:r>
              <a:rPr lang="de-DE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de-DE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arantieren wir Qualität?</a:t>
            </a:r>
            <a:endParaRPr lang="de-DE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5" y="4009291"/>
            <a:ext cx="3659190" cy="2744393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255" y="1436251"/>
            <a:ext cx="2940617" cy="220546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271752" y="2560285"/>
            <a:ext cx="5216749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Abzugswerte gemäß Herstellerangaben </a:t>
            </a:r>
          </a:p>
          <a:p>
            <a:pPr algn="ctr"/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prüfen wir mit unserem</a:t>
            </a:r>
          </a:p>
          <a:p>
            <a:pPr algn="ctr"/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S50“ </a:t>
            </a:r>
          </a:p>
          <a:p>
            <a:pPr algn="ctr"/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Abzugsprüfgerät</a:t>
            </a:r>
          </a:p>
          <a:p>
            <a:pPr algn="ctr"/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Fertigungsprozess wird ständig</a:t>
            </a:r>
          </a:p>
          <a:p>
            <a:pPr algn="ctr"/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durch </a:t>
            </a:r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kalibrierte 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Crimpkraftüberwachungen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geprüft   </a:t>
            </a:r>
          </a:p>
          <a:p>
            <a:pPr algn="ctr"/>
            <a:endParaRPr lang="de-DE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korrekte Einstellung unserer </a:t>
            </a:r>
          </a:p>
          <a:p>
            <a:pPr algn="ctr"/>
            <a:r>
              <a:rPr lang="de-DE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Crimpwerkzeuge</a:t>
            </a:r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wird durch ein </a:t>
            </a:r>
          </a:p>
          <a:p>
            <a:pPr algn="ctr"/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Schliffbildlabor überprüft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42911" y="2194314"/>
            <a:ext cx="3697809" cy="2773357"/>
          </a:xfrm>
          <a:prstGeom prst="rect">
            <a:avLst/>
          </a:prstGeom>
        </p:spPr>
      </p:pic>
      <p:pic>
        <p:nvPicPr>
          <p:cNvPr id="8" name="Inhaltsplatzhalt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5137" y="4777985"/>
            <a:ext cx="2773357" cy="20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7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28109" y="506267"/>
            <a:ext cx="8610600" cy="1293028"/>
          </a:xfrm>
        </p:spPr>
        <p:txBody>
          <a:bodyPr/>
          <a:lstStyle/>
          <a:p>
            <a:pPr algn="ctr"/>
            <a:r>
              <a:rPr lang="de-DE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Womit prüfen wir die Produkte?</a:t>
            </a:r>
            <a:endParaRPr lang="de-DE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47" y="1550641"/>
            <a:ext cx="3989065" cy="3912800"/>
          </a:xfrm>
        </p:spPr>
      </p:pic>
      <p:sp>
        <p:nvSpPr>
          <p:cNvPr id="5" name="Textfeld 4"/>
          <p:cNvSpPr txBox="1"/>
          <p:nvPr/>
        </p:nvSpPr>
        <p:spPr>
          <a:xfrm>
            <a:off x="4286021" y="1550641"/>
            <a:ext cx="37135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unserem firmeneigenen </a:t>
            </a:r>
          </a:p>
          <a:p>
            <a:pPr algn="ctr"/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3D-Drucker</a:t>
            </a:r>
          </a:p>
          <a:p>
            <a:pPr algn="ctr"/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produzieren wir Prüfadaptergehäuse und Montagevorrichtungen</a:t>
            </a:r>
          </a:p>
          <a:p>
            <a:pPr algn="ctr"/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 ABS und </a:t>
            </a:r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</a:t>
            </a:r>
          </a:p>
          <a:p>
            <a:pPr algn="ctr"/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Neuer Prüfplatz </a:t>
            </a:r>
          </a:p>
          <a:p>
            <a:pPr algn="ctr"/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zum elektrisch Prüfen von verschiedensten Konfektionen und Baugruppen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672" y="1550641"/>
            <a:ext cx="3701910" cy="495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Werkzeuge</a:t>
            </a:r>
            <a:endParaRPr lang="de-DE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85" y="1916723"/>
            <a:ext cx="4431767" cy="3323826"/>
          </a:xfrm>
        </p:spPr>
      </p:pic>
      <p:sp>
        <p:nvSpPr>
          <p:cNvPr id="6" name="Textfeld 5"/>
          <p:cNvSpPr txBox="1"/>
          <p:nvPr/>
        </p:nvSpPr>
        <p:spPr>
          <a:xfrm>
            <a:off x="149469" y="5276615"/>
            <a:ext cx="4800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 mehr als 100 verschiedenen Werkzeugen</a:t>
            </a:r>
          </a:p>
          <a:p>
            <a:pPr algn="ctr"/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können wir für Sie jegliche Art von Kontakten anschlagen 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245" y="1916725"/>
            <a:ext cx="5289121" cy="396684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245" y="1916723"/>
            <a:ext cx="5289121" cy="396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6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80979" y="456713"/>
            <a:ext cx="8610600" cy="1293028"/>
          </a:xfrm>
        </p:spPr>
        <p:txBody>
          <a:bodyPr/>
          <a:lstStyle/>
          <a:p>
            <a:pPr algn="ctr"/>
            <a:r>
              <a:rPr lang="de-DE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Handhebelpressen und Vorrichtungen</a:t>
            </a:r>
            <a:endParaRPr lang="de-DE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20" y="2096667"/>
            <a:ext cx="3707502" cy="278307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58601" y="4919008"/>
            <a:ext cx="44985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Durch unseren eigenen Werkzeugbau</a:t>
            </a:r>
          </a:p>
          <a:p>
            <a:pPr algn="ctr"/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können wir für Sie in kürzester Zeit </a:t>
            </a:r>
          </a:p>
          <a:p>
            <a:pPr algn="ctr"/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diverse Vorrichtungen erstellen </a:t>
            </a:r>
          </a:p>
          <a:p>
            <a:pPr algn="ctr"/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742" y="2057403"/>
            <a:ext cx="5094876" cy="384642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40579" y="2538206"/>
            <a:ext cx="3846425" cy="288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0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2321" y="484915"/>
            <a:ext cx="8610600" cy="1293028"/>
          </a:xfrm>
        </p:spPr>
        <p:txBody>
          <a:bodyPr/>
          <a:lstStyle/>
          <a:p>
            <a:pPr algn="ctr"/>
            <a:r>
              <a:rPr lang="de-DE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Werkstatt</a:t>
            </a:r>
            <a:endParaRPr lang="de-DE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487" y="3363458"/>
            <a:ext cx="3728258" cy="2793076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55" y="2261520"/>
            <a:ext cx="3818132" cy="286359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745" y="2261521"/>
            <a:ext cx="3818132" cy="2863599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499940" y="1810209"/>
            <a:ext cx="32013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Standbohrmaschine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Stanzmaschine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Drehmaschine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Fräsmaschine</a:t>
            </a:r>
          </a:p>
          <a:p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83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52719" y="113178"/>
            <a:ext cx="8610600" cy="1293028"/>
          </a:xfrm>
        </p:spPr>
        <p:txBody>
          <a:bodyPr/>
          <a:lstStyle/>
          <a:p>
            <a:pPr algn="ctr"/>
            <a:r>
              <a:rPr lang="de-DE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Vorteile</a:t>
            </a:r>
            <a:endParaRPr lang="de-DE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473202"/>
            <a:ext cx="11792528" cy="48005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Ihre Vorteile wenn Sie mit der Firma „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Fehrenbacher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Kabeltechnik GmbH“ als strategischen Partner zusammen arbeiten</a:t>
            </a:r>
          </a:p>
          <a:p>
            <a:pPr lvl="1"/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keine Stückzahlbegrenzungen (Musterfertigung + Kleinserie + Großserie) </a:t>
            </a:r>
          </a:p>
          <a:p>
            <a:pPr lvl="1"/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urze Entscheidungswege </a:t>
            </a:r>
          </a:p>
          <a:p>
            <a:pPr lvl="1"/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chnelle Reaktionszeiten</a:t>
            </a:r>
          </a:p>
          <a:p>
            <a:pPr lvl="1"/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ualitätsbewusst</a:t>
            </a:r>
          </a:p>
          <a:p>
            <a:pPr lvl="1"/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ompetente, ehrliche und offene Kommunikation</a:t>
            </a:r>
          </a:p>
          <a:p>
            <a:pPr lvl="1"/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echnischer </a:t>
            </a:r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upport  </a:t>
            </a:r>
          </a:p>
          <a:p>
            <a:pPr lvl="1"/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roßer Maschinenpark</a:t>
            </a:r>
          </a:p>
          <a:p>
            <a:pPr lvl="1"/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igener Werkzeugbau/ Vorrichtungsbau</a:t>
            </a:r>
          </a:p>
          <a:p>
            <a:pPr lvl="1"/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angjährige Erfahrung</a:t>
            </a:r>
          </a:p>
          <a:p>
            <a:pPr lvl="1"/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Vielfältigkeit in der Produktion </a:t>
            </a:r>
          </a:p>
          <a:p>
            <a:pPr lvl="1"/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Flexibilität</a:t>
            </a:r>
          </a:p>
          <a:p>
            <a:pPr lvl="1"/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ersönliches Verhältnis </a:t>
            </a:r>
          </a:p>
          <a:p>
            <a:pPr lvl="1"/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ertrauenswürdig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de-DE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de-DE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de-DE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de-DE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739" y="3077788"/>
            <a:ext cx="4182967" cy="276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1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Unterstützung</a:t>
            </a:r>
            <a:endParaRPr lang="de-DE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unterstützen Sie in jeder Phase unserer Zusammenarbeit</a:t>
            </a:r>
          </a:p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Anfrage </a:t>
            </a:r>
          </a:p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Angebot</a:t>
            </a:r>
          </a:p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Bestellung</a:t>
            </a:r>
          </a:p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Fertigung</a:t>
            </a:r>
          </a:p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Lieferung </a:t>
            </a:r>
          </a:p>
        </p:txBody>
      </p:sp>
      <p:sp>
        <p:nvSpPr>
          <p:cNvPr id="6" name="Pfeil nach rechts 5"/>
          <p:cNvSpPr/>
          <p:nvPr/>
        </p:nvSpPr>
        <p:spPr>
          <a:xfrm>
            <a:off x="3067253" y="3015761"/>
            <a:ext cx="682869" cy="3165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 nach rechts 6"/>
          <p:cNvSpPr/>
          <p:nvPr/>
        </p:nvSpPr>
        <p:spPr>
          <a:xfrm>
            <a:off x="4129455" y="3438056"/>
            <a:ext cx="682869" cy="3165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Pfeil nach rechts 7"/>
          <p:cNvSpPr/>
          <p:nvPr/>
        </p:nvSpPr>
        <p:spPr>
          <a:xfrm>
            <a:off x="5422858" y="3834931"/>
            <a:ext cx="682869" cy="3165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Pfeil nach rechts 8"/>
          <p:cNvSpPr/>
          <p:nvPr/>
        </p:nvSpPr>
        <p:spPr>
          <a:xfrm>
            <a:off x="6614216" y="4217894"/>
            <a:ext cx="682869" cy="3165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787" y="4632508"/>
            <a:ext cx="3956429" cy="22254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04" y="2823988"/>
            <a:ext cx="2971899" cy="1552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320" y="2807113"/>
            <a:ext cx="2990952" cy="15784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1391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numCol="1">
            <a:normAutofit/>
          </a:bodyPr>
          <a:lstStyle/>
          <a:p>
            <a:pPr algn="ctr"/>
            <a:r>
              <a:rPr lang="de-DE" sz="5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 war mehr</a:t>
            </a:r>
            <a:br>
              <a:rPr lang="de-DE" sz="5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5400" b="1" cap="none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Anfang</a:t>
            </a:r>
            <a:r>
              <a:rPr lang="de-DE" sz="5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5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54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Jetzt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de-DE" dirty="0" smtClean="0"/>
          </a:p>
          <a:p>
            <a:pPr algn="ctr"/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freuen uns auf die zukünftige Zusammenarbeit </a:t>
            </a:r>
          </a:p>
        </p:txBody>
      </p:sp>
    </p:spTree>
    <p:extLst>
      <p:ext uri="{BB962C8B-B14F-4D97-AF65-F5344CB8AC3E}">
        <p14:creationId xmlns:p14="http://schemas.microsoft.com/office/powerpoint/2010/main" val="746501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7634" y="2258909"/>
            <a:ext cx="10146186" cy="2511835"/>
          </a:xfrm>
        </p:spPr>
        <p:txBody>
          <a:bodyPr>
            <a:normAutofit fontScale="90000"/>
          </a:bodyPr>
          <a:lstStyle/>
          <a:p>
            <a:pPr algn="ctr"/>
            <a:r>
              <a:rPr lang="de-DE" sz="40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40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Danke</a:t>
            </a:r>
            <a:br>
              <a:rPr lang="de-DE" sz="40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Ihre </a:t>
            </a:r>
            <a:br>
              <a:rPr lang="de-DE" sz="40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Aufmerksamkeit</a:t>
            </a:r>
            <a:br>
              <a:rPr lang="de-DE" sz="40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4000" b="1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4000" b="1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7162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sind wir entstanden?</a:t>
            </a:r>
            <a:endParaRPr lang="de-DE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1963 wurde die „Alfred Fehrenbacher GmbH“ gegründet als Lieferant für die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renomierte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Marke Dual</a:t>
            </a:r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 entwickelte sich zum Systemlieferant für Drehteile, Frästeile, Kabelkonfektion, Baugruppen und Montagen.</a:t>
            </a:r>
          </a:p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1992 wurde die komplette Fertigung und Montage von Dual,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Thorens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Marantz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Plattenspielern übernommen.</a:t>
            </a:r>
          </a:p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Durch die Gründung der HMF – Drehteile GmbH im Jahre 1995, wurde der Bereich Drehteile und Frästeile in eine eigene GmbH ausgegliedert. Im Jahre 2011 entschied sich Herr Alfred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Fehrenbacher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die HMF – Drehteile GmbH zu verkaufen.</a:t>
            </a:r>
          </a:p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 November 2012 wurde Herr Thomas Botta bei der Firma Alfred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Fehrenbacher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GmbH als Vertriebsleiter im Bereich Kabelkonfektion und Baugruppen eingestellt.</a:t>
            </a:r>
          </a:p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 Juli 2013 wurde Herr Botta zum Geschäftsführer bestellt.</a:t>
            </a:r>
          </a:p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 Juli 2015 war es dann soweit, der Bereich Kabelkonfektion und Baugruppen wurde von Herrn Botta aus der Alfred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Fehrenbacher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GmbH herausgekauft und ging über in die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Fehrenbacher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Kabeltechnik GmbH.</a:t>
            </a:r>
          </a:p>
          <a:p>
            <a:pPr marL="0" indent="0">
              <a:buNone/>
            </a:pP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64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 arbeitet bei uns?</a:t>
            </a:r>
            <a:endParaRPr lang="de-DE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909" y="1878002"/>
            <a:ext cx="10820400" cy="463354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der Verwaltung:</a:t>
            </a:r>
          </a:p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Thomas Botta – Geschäftsführer</a:t>
            </a:r>
          </a:p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Bianca Buggisch – Strategischer Einkauf</a:t>
            </a:r>
          </a:p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Stefan Seiler – Produktmanager, Vertrieb</a:t>
            </a:r>
          </a:p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Yvonne Walter – Sachbearbeitung Einkauf &amp; Vertrieb</a:t>
            </a:r>
          </a:p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Mariam Kessler– 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Azubi</a:t>
            </a:r>
          </a:p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Ausbildungsmöglichkeit als Industriekaufmann/frau </a:t>
            </a:r>
          </a:p>
          <a:p>
            <a:pPr marL="0" indent="0">
              <a:buNone/>
            </a:pPr>
            <a:endParaRPr lang="de-DE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der Produktion:</a:t>
            </a:r>
          </a:p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Bianca Buggisch – Produktionsleitung</a:t>
            </a:r>
          </a:p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Beata Wodarz – Produktionsleitung</a:t>
            </a:r>
          </a:p>
          <a:p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Bastian </a:t>
            </a: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Scherzinger - Produktionsleitung</a:t>
            </a:r>
          </a:p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Gabriele Homann – Qualitätssicherung</a:t>
            </a:r>
          </a:p>
          <a:p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Ausbildungsmöglichkeit als Maschinen und Anlagenführer/in</a:t>
            </a:r>
          </a:p>
          <a:p>
            <a:pPr marL="0" indent="0">
              <a:buNone/>
            </a:pPr>
            <a:endParaRPr lang="de-DE" dirty="0" smtClean="0">
              <a:ln w="60325" cap="rnd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37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bevel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Insgesamt ca. 45 Arbeitskräfte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317" y="2142467"/>
            <a:ext cx="2470637" cy="247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sind wir zertifiziert?</a:t>
            </a:r>
            <a:endParaRPr lang="de-DE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Zertifizierungen:</a:t>
            </a:r>
          </a:p>
          <a:p>
            <a:r>
              <a:rPr lang="de-DE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ISO9001:2015</a:t>
            </a:r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Für unseren Betrieb und unsere Mitarbeiter setzen wir hohe Qualitätsansprüche.</a:t>
            </a:r>
          </a:p>
          <a:p>
            <a:endParaRPr lang="de-DE" sz="2000" b="1" dirty="0">
              <a:solidFill>
                <a:schemeClr val="bg1"/>
              </a:solidFill>
            </a:endParaRPr>
          </a:p>
          <a:p>
            <a:r>
              <a:rPr lang="de-DE" sz="2000" b="1" dirty="0">
                <a:solidFill>
                  <a:schemeClr val="bg1"/>
                </a:solidFill>
              </a:rPr>
              <a:t>IPC/WHMA-A-620B Class20 </a:t>
            </a:r>
          </a:p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Unser Mitarbeiter werden ständig im Bereich Löten und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Crimpen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durch unseren eigenen IPC Trainer geschult.</a:t>
            </a:r>
          </a:p>
          <a:p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 </a:t>
            </a:r>
            <a:r>
              <a:rPr lang="de-DE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processed</a:t>
            </a:r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(ZKLU/2/7/8</a:t>
            </a:r>
            <a:r>
              <a:rPr lang="de-DE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de-DE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 </a:t>
            </a:r>
            <a:r>
              <a:rPr lang="de-DE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de-DE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iring</a:t>
            </a:r>
            <a:r>
              <a:rPr lang="de-DE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harness</a:t>
            </a:r>
            <a:r>
              <a:rPr lang="de-DE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(ZPFW2/8)</a:t>
            </a:r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Damit wir auch international orientierte Kunden beliefern können</a:t>
            </a:r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2" y="4012247"/>
            <a:ext cx="1753577" cy="84464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200" y="5114993"/>
            <a:ext cx="1300900" cy="1180446"/>
          </a:xfrm>
          <a:prstGeom prst="rect">
            <a:avLst/>
          </a:prstGeom>
        </p:spPr>
      </p:pic>
      <p:pic>
        <p:nvPicPr>
          <p:cNvPr id="8" name="Grafik 7" descr="O:\Daten\VORLAGEN\KABEL\Prospekt Kabel neu\Zert.Logo.bmp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0" r="79928" b="82576"/>
          <a:stretch/>
        </p:blipFill>
        <p:spPr bwMode="auto">
          <a:xfrm>
            <a:off x="10160002" y="2531925"/>
            <a:ext cx="865552" cy="10465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6939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34145" y="553838"/>
            <a:ext cx="8871527" cy="1455689"/>
          </a:xfrm>
        </p:spPr>
        <p:txBody>
          <a:bodyPr>
            <a:normAutofit/>
          </a:bodyPr>
          <a:lstStyle/>
          <a:p>
            <a:pPr algn="ctr"/>
            <a:r>
              <a:rPr lang="de-DE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fertigen wir?</a:t>
            </a:r>
            <a:endParaRPr lang="de-DE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08" y="2479577"/>
            <a:ext cx="3821304" cy="2865978"/>
          </a:xfrm>
          <a:prstGeom prst="rect">
            <a:avLst/>
          </a:prstGeom>
        </p:spPr>
      </p:pic>
      <p:sp>
        <p:nvSpPr>
          <p:cNvPr id="53" name="Textfeld 52"/>
          <p:cNvSpPr txBox="1"/>
          <p:nvPr/>
        </p:nvSpPr>
        <p:spPr>
          <a:xfrm>
            <a:off x="3903786" y="2955068"/>
            <a:ext cx="572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0" y="5345555"/>
            <a:ext cx="35546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Crimpkraftüberwachung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Querschnitte AWG36-AWG14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4189795" y="5361393"/>
            <a:ext cx="67478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 beidseitig anschlagen</a:t>
            </a:r>
          </a:p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 </a:t>
            </a:r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beidseitig verzinnen/verdrillen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 </a:t>
            </a:r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beidseitig </a:t>
            </a:r>
            <a:r>
              <a:rPr lang="de-DE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teilabisolieren</a:t>
            </a:r>
            <a:endParaRPr lang="de-DE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Jede Kombination aus oben aufgeführter Bearbeitung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Grafik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009" y="2479576"/>
            <a:ext cx="3821305" cy="2865978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2057401"/>
            <a:ext cx="2749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Komax </a:t>
            </a:r>
            <a:r>
              <a:rPr lang="de-DE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</a:t>
            </a:r>
            <a:r>
              <a:rPr lang="de-DE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 (2x)</a:t>
            </a:r>
            <a:endParaRPr lang="de-DE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u="sng" dirty="0"/>
          </a:p>
        </p:txBody>
      </p:sp>
    </p:spTree>
    <p:extLst>
      <p:ext uri="{BB962C8B-B14F-4D97-AF65-F5344CB8AC3E}">
        <p14:creationId xmlns:p14="http://schemas.microsoft.com/office/powerpoint/2010/main" val="197668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29" y="1836598"/>
            <a:ext cx="3338144" cy="35545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34145" y="553838"/>
            <a:ext cx="8871527" cy="1455689"/>
          </a:xfrm>
        </p:spPr>
        <p:txBody>
          <a:bodyPr>
            <a:normAutofit/>
          </a:bodyPr>
          <a:lstStyle/>
          <a:p>
            <a:pPr algn="ctr"/>
            <a:r>
              <a:rPr lang="de-DE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fertigen wir?</a:t>
            </a:r>
            <a:endParaRPr lang="de-DE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feld 52"/>
          <p:cNvSpPr txBox="1"/>
          <p:nvPr/>
        </p:nvSpPr>
        <p:spPr>
          <a:xfrm>
            <a:off x="3617775" y="3241395"/>
            <a:ext cx="572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0" y="5345555"/>
            <a:ext cx="35546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Crimpkraftüberwachung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Querschnitte </a:t>
            </a:r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AWG26-AWG1	4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4189795" y="5361393"/>
            <a:ext cx="67478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 </a:t>
            </a:r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einseitig anschlagen, einseitig verzinnen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 einseitig anschlagen, einseitig </a:t>
            </a:r>
            <a:r>
              <a:rPr lang="de-DE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abisolieren</a:t>
            </a:r>
            <a:endParaRPr lang="de-DE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 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einseitig </a:t>
            </a:r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verzinnen, 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einseitig </a:t>
            </a:r>
            <a:r>
              <a:rPr lang="de-DE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abisolieren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72397" y="1363196"/>
            <a:ext cx="2403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Komax </a:t>
            </a:r>
            <a:r>
              <a:rPr lang="de-DE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</a:t>
            </a:r>
            <a:r>
              <a:rPr lang="de-DE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311 </a:t>
            </a:r>
            <a:endParaRPr lang="de-DE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u="sng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795" y="1836598"/>
            <a:ext cx="7061414" cy="95278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88440" y="2093751"/>
            <a:ext cx="2285092" cy="364044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5385" y="2175836"/>
            <a:ext cx="2285093" cy="347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6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feld 52"/>
          <p:cNvSpPr txBox="1"/>
          <p:nvPr/>
        </p:nvSpPr>
        <p:spPr>
          <a:xfrm>
            <a:off x="3903786" y="2955068"/>
            <a:ext cx="572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0" y="5330058"/>
            <a:ext cx="35546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Crimpkraftüberwachung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Querschnitte AWG26-AWG10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4376427" y="5330060"/>
            <a:ext cx="59202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 beidseitig anschlagen</a:t>
            </a:r>
          </a:p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 einseitig anschlagen einseitig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teilabisolieren</a:t>
            </a: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 als </a:t>
            </a:r>
            <a:r>
              <a:rPr lang="de-D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Doppelcrimp</a:t>
            </a:r>
            <a:r>
              <a:rPr lang="de-D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anschlagen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806" y="2472117"/>
            <a:ext cx="3810590" cy="285794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9" y="2472115"/>
            <a:ext cx="3810590" cy="285794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0" y="2057401"/>
            <a:ext cx="2274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Komax</a:t>
            </a:r>
            <a:r>
              <a:rPr lang="de-DE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</a:t>
            </a:r>
            <a:r>
              <a:rPr lang="de-DE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333</a:t>
            </a:r>
          </a:p>
          <a:p>
            <a:endParaRPr lang="de-DE" b="1" u="sng" dirty="0"/>
          </a:p>
        </p:txBody>
      </p:sp>
    </p:spTree>
    <p:extLst>
      <p:ext uri="{BB962C8B-B14F-4D97-AF65-F5344CB8AC3E}">
        <p14:creationId xmlns:p14="http://schemas.microsoft.com/office/powerpoint/2010/main" val="166997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feld 52"/>
          <p:cNvSpPr txBox="1"/>
          <p:nvPr/>
        </p:nvSpPr>
        <p:spPr>
          <a:xfrm>
            <a:off x="3903786" y="3924564"/>
            <a:ext cx="572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4475806" y="3539843"/>
            <a:ext cx="58135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Abisolieren</a:t>
            </a:r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Anschlagen in einem Vorgang</a:t>
            </a:r>
          </a:p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Litzenquerschnittbereich 0,03qmm-0,5qmm</a:t>
            </a:r>
          </a:p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Presskraft 3kN</a:t>
            </a:r>
          </a:p>
          <a:p>
            <a:r>
              <a:rPr lang="de-DE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Elektronische </a:t>
            </a:r>
            <a:r>
              <a:rPr lang="de-DE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Crimpkraftüberwachung</a:t>
            </a:r>
            <a:endParaRPr lang="de-DE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95872" y="2057401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Stripmatic</a:t>
            </a:r>
            <a:r>
              <a:rPr lang="de-DE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966</a:t>
            </a:r>
            <a:endParaRPr lang="de-DE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b="1" u="sng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72" y="2472117"/>
            <a:ext cx="3418843" cy="397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7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densstreifen">
  <a:themeElements>
    <a:clrScheme name="Kondensstreife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Kondensstreifen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densstreife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Kondensstreifen</Template>
  <TotalTime>0</TotalTime>
  <Words>758</Words>
  <Application>Microsoft Office PowerPoint</Application>
  <PresentationFormat>Breitbild</PresentationFormat>
  <Paragraphs>188</Paragraphs>
  <Slides>28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3" baseType="lpstr">
      <vt:lpstr>Arial</vt:lpstr>
      <vt:lpstr>Calibri</vt:lpstr>
      <vt:lpstr>Century Gothic</vt:lpstr>
      <vt:lpstr>Wingdings</vt:lpstr>
      <vt:lpstr>Kondensstreifen</vt:lpstr>
      <vt:lpstr>PowerPoint-Präsentation</vt:lpstr>
      <vt:lpstr>Wo befinden wir uns?</vt:lpstr>
      <vt:lpstr>Wie sind wir entstanden?</vt:lpstr>
      <vt:lpstr>Wer arbeitet bei uns?</vt:lpstr>
      <vt:lpstr>Wie sind wir zertifiziert?</vt:lpstr>
      <vt:lpstr>Was fertigen wir?</vt:lpstr>
      <vt:lpstr>Was fertigen wir?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Warenlager </vt:lpstr>
      <vt:lpstr>Wie groß ist unser Maschinenpark?</vt:lpstr>
      <vt:lpstr>Wie garantieren wir Qualität?</vt:lpstr>
      <vt:lpstr>Womit prüfen wir die Produkte?</vt:lpstr>
      <vt:lpstr>Werkzeuge</vt:lpstr>
      <vt:lpstr>Handhebelpressen und Vorrichtungen</vt:lpstr>
      <vt:lpstr>Werkstatt</vt:lpstr>
      <vt:lpstr>Vorteile</vt:lpstr>
      <vt:lpstr>Unterstützung</vt:lpstr>
      <vt:lpstr>Nie war mehr Anfang  als Jetzt</vt:lpstr>
      <vt:lpstr>  Danke für Ihre  Aufmerksamkeit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Wetstein Daniel</dc:creator>
  <cp:lastModifiedBy>Buggisch Bianca</cp:lastModifiedBy>
  <cp:revision>122</cp:revision>
  <cp:lastPrinted>2016-12-01T15:05:04Z</cp:lastPrinted>
  <dcterms:created xsi:type="dcterms:W3CDTF">2016-11-23T08:09:49Z</dcterms:created>
  <dcterms:modified xsi:type="dcterms:W3CDTF">2020-06-14T10:35:18Z</dcterms:modified>
  <cp:contentStatus/>
</cp:coreProperties>
</file>