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1" r:id="rId1"/>
  </p:sldMasterIdLst>
  <p:notesMasterIdLst>
    <p:notesMasterId r:id="rId40"/>
  </p:notesMasterIdLst>
  <p:sldIdLst>
    <p:sldId id="281" r:id="rId2"/>
    <p:sldId id="287" r:id="rId3"/>
    <p:sldId id="299" r:id="rId4"/>
    <p:sldId id="286" r:id="rId5"/>
    <p:sldId id="259" r:id="rId6"/>
    <p:sldId id="260" r:id="rId7"/>
    <p:sldId id="288" r:id="rId8"/>
    <p:sldId id="278" r:id="rId9"/>
    <p:sldId id="275" r:id="rId10"/>
    <p:sldId id="289" r:id="rId11"/>
    <p:sldId id="261" r:id="rId12"/>
    <p:sldId id="290" r:id="rId13"/>
    <p:sldId id="291" r:id="rId14"/>
    <p:sldId id="282" r:id="rId15"/>
    <p:sldId id="276" r:id="rId16"/>
    <p:sldId id="292" r:id="rId17"/>
    <p:sldId id="304" r:id="rId18"/>
    <p:sldId id="305" r:id="rId19"/>
    <p:sldId id="283" r:id="rId20"/>
    <p:sldId id="293" r:id="rId21"/>
    <p:sldId id="263" r:id="rId22"/>
    <p:sldId id="296" r:id="rId23"/>
    <p:sldId id="294" r:id="rId24"/>
    <p:sldId id="300" r:id="rId25"/>
    <p:sldId id="284" r:id="rId26"/>
    <p:sldId id="262" r:id="rId27"/>
    <p:sldId id="298" r:id="rId28"/>
    <p:sldId id="272" r:id="rId29"/>
    <p:sldId id="264" r:id="rId30"/>
    <p:sldId id="297" r:id="rId31"/>
    <p:sldId id="285" r:id="rId32"/>
    <p:sldId id="277" r:id="rId33"/>
    <p:sldId id="279" r:id="rId34"/>
    <p:sldId id="273" r:id="rId35"/>
    <p:sldId id="274" r:id="rId36"/>
    <p:sldId id="267" r:id="rId37"/>
    <p:sldId id="268" r:id="rId38"/>
    <p:sldId id="270" r:id="rId39"/>
  </p:sldIdLst>
  <p:sldSz cx="12192000" cy="6858000"/>
  <p:notesSz cx="10234613" cy="7099300"/>
  <p:defaultTextStyle>
    <a:defPPr>
      <a:defRPr lang="en-US"/>
    </a:defPPr>
    <a:lvl1pPr marL="0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tstein Daniel" initials="WD" lastIdx="1" clrIdx="0">
    <p:extLst>
      <p:ext uri="{19B8F6BF-5375-455C-9EA6-DF929625EA0E}">
        <p15:presenceInfo xmlns:p15="http://schemas.microsoft.com/office/powerpoint/2012/main" userId="S-1-5-21-1092757860-2953600434-3606952368-11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FF5B5B"/>
    <a:srgbClr val="F9DAD9"/>
    <a:srgbClr val="F22F0E"/>
    <a:srgbClr val="F18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7" d="100"/>
          <a:sy n="117" d="100"/>
        </p:scale>
        <p:origin x="20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434999" cy="356198"/>
          </a:xfrm>
          <a:prstGeom prst="rect">
            <a:avLst/>
          </a:prstGeom>
        </p:spPr>
        <p:txBody>
          <a:bodyPr vert="horz" lIns="99024" tIns="49512" rIns="99024" bIns="49512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797249" y="0"/>
            <a:ext cx="4434999" cy="356198"/>
          </a:xfrm>
          <a:prstGeom prst="rect">
            <a:avLst/>
          </a:prstGeom>
        </p:spPr>
        <p:txBody>
          <a:bodyPr vert="horz" lIns="99024" tIns="49512" rIns="99024" bIns="49512" rtlCol="0"/>
          <a:lstStyle>
            <a:lvl1pPr algn="r">
              <a:defRPr sz="1300"/>
            </a:lvl1pPr>
          </a:lstStyle>
          <a:p>
            <a:fld id="{4BC0DDCC-98FC-4C37-B4AE-015FCD6DF38A}" type="datetimeFigureOut">
              <a:rPr lang="de-DE" smtClean="0"/>
              <a:pPr/>
              <a:t>15.03.2022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887413"/>
            <a:ext cx="4256087" cy="2395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24" tIns="49512" rIns="99024" bIns="49512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023462" y="3416538"/>
            <a:ext cx="8187690" cy="2795350"/>
          </a:xfrm>
          <a:prstGeom prst="rect">
            <a:avLst/>
          </a:prstGeom>
        </p:spPr>
        <p:txBody>
          <a:bodyPr vert="horz" lIns="99024" tIns="49512" rIns="99024" bIns="49512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4" y="6743106"/>
            <a:ext cx="4434999" cy="356197"/>
          </a:xfrm>
          <a:prstGeom prst="rect">
            <a:avLst/>
          </a:prstGeom>
        </p:spPr>
        <p:txBody>
          <a:bodyPr vert="horz" lIns="99024" tIns="49512" rIns="99024" bIns="49512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797249" y="6743106"/>
            <a:ext cx="4434999" cy="356197"/>
          </a:xfrm>
          <a:prstGeom prst="rect">
            <a:avLst/>
          </a:prstGeom>
        </p:spPr>
        <p:txBody>
          <a:bodyPr vert="horz" lIns="99024" tIns="49512" rIns="99024" bIns="49512" rtlCol="0" anchor="b"/>
          <a:lstStyle>
            <a:lvl1pPr algn="r">
              <a:defRPr sz="1300"/>
            </a:lvl1pPr>
          </a:lstStyle>
          <a:p>
            <a:fld id="{5B029FAE-1CE7-4804-854D-E7E78EF02BC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9039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6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9BCEC71E-1C4D-4E35-B73D-1887107A0C44}" type="datetimeFigureOut">
              <a:rPr lang="de-DE" smtClean="0"/>
              <a:pPr/>
              <a:t>15.03.2022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7"/>
            <a:ext cx="6400800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8"/>
            <a:ext cx="2743200" cy="365125"/>
          </a:xfrm>
        </p:spPr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184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1"/>
            <a:ext cx="10822035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6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15.03.2022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95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4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BCEC71E-1C4D-4E35-B73D-1887107A0C44}" type="datetimeFigureOut">
              <a:rPr lang="de-DE" smtClean="0"/>
              <a:pPr/>
              <a:t>15.03.2022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9942"/>
            <a:ext cx="6991492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3" y="381001"/>
            <a:ext cx="643748" cy="365125"/>
          </a:xfrm>
        </p:spPr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86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8" y="753533"/>
            <a:ext cx="10151533" cy="2604496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8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8" y="3959864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BCEC71E-1C4D-4E35-B73D-1887107A0C44}" type="datetimeFigureOut">
              <a:rPr lang="de-DE" smtClean="0"/>
              <a:pPr/>
              <a:t>15.03.2022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9942"/>
            <a:ext cx="6991492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3" y="381001"/>
            <a:ext cx="643748" cy="365125"/>
          </a:xfrm>
        </p:spPr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476251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1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367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7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5" cy="999886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4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BCEC71E-1C4D-4E35-B73D-1887107A0C44}" type="datetimeFigureOut">
              <a:rPr lang="de-DE" smtClean="0"/>
              <a:pPr/>
              <a:t>15.03.2022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8884"/>
            <a:ext cx="6991492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3" y="381001"/>
            <a:ext cx="643748" cy="365125"/>
          </a:xfrm>
        </p:spPr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70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2" y="762000"/>
            <a:ext cx="8610599" cy="130386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1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6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9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6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15.03.2022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42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2" y="762000"/>
            <a:ext cx="8610599" cy="1295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1"/>
            <a:ext cx="3451583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3" cy="13449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5" y="4191001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6" y="4873763"/>
            <a:ext cx="3448935" cy="13449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2" y="4191001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2" y="4873761"/>
            <a:ext cx="3452445" cy="13449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15.03.2022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066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6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15.03.2022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935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8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8" y="745069"/>
            <a:ext cx="8204201" cy="3903133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BCEC71E-1C4D-4E35-B73D-1887107A0C44}" type="datetimeFigureOut">
              <a:rPr lang="de-DE" smtClean="0"/>
              <a:pPr/>
              <a:t>15.03.2022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381001"/>
            <a:ext cx="6991492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3" y="381001"/>
            <a:ext cx="643748" cy="365125"/>
          </a:xfrm>
        </p:spPr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779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15.03.2022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68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753534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BCEC71E-1C4D-4E35-B73D-1887107A0C44}" type="datetimeFigureOut">
              <a:rPr lang="de-DE" smtClean="0"/>
              <a:pPr/>
              <a:t>15.03.2022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381001"/>
            <a:ext cx="6991492" cy="364066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3" y="381001"/>
            <a:ext cx="643748" cy="365125"/>
          </a:xfrm>
        </p:spPr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305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15.03.2022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564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0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2" y="3132666"/>
            <a:ext cx="5311775" cy="308602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2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15.03.2022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506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15.03.2022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82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15.03.2022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152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1" y="746759"/>
            <a:ext cx="6510619" cy="5471926"/>
          </a:xfrm>
        </p:spPr>
        <p:txBody>
          <a:bodyPr anchor="ctr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15.03.2022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067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7" y="751241"/>
            <a:ext cx="3644963" cy="546744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15.03.2022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811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95000">
              <a:schemeClr val="accent1">
                <a:lumMod val="45000"/>
                <a:lumOff val="55000"/>
              </a:schemeClr>
            </a:gs>
            <a:gs pos="64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4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2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EC71E-1C4D-4E35-B73D-1887107A0C44}" type="datetimeFigureOut">
              <a:rPr lang="de-DE" smtClean="0"/>
              <a:pPr/>
              <a:t>15.03.2022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6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94927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957" r:id="rId16"/>
    <p:sldLayoutId id="2147483958" r:id="rId17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tx1"/>
            </a:gs>
            <a:gs pos="100000">
              <a:schemeClr val="accent1">
                <a:lumMod val="45000"/>
                <a:lumOff val="55000"/>
              </a:schemeClr>
            </a:gs>
            <a:gs pos="95000">
              <a:schemeClr val="accent1">
                <a:lumMod val="45000"/>
                <a:lumOff val="55000"/>
              </a:schemeClr>
            </a:gs>
            <a:gs pos="67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93" y="923544"/>
            <a:ext cx="7185561" cy="2176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feld 1"/>
          <p:cNvSpPr txBox="1"/>
          <p:nvPr/>
        </p:nvSpPr>
        <p:spPr>
          <a:xfrm>
            <a:off x="1069848" y="4389120"/>
            <a:ext cx="6894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Herzlich Willkommen bei Fehrenbacher Kabeltechnik GmbH</a:t>
            </a:r>
          </a:p>
        </p:txBody>
      </p:sp>
    </p:spTree>
    <p:extLst>
      <p:ext uri="{BB962C8B-B14F-4D97-AF65-F5344CB8AC3E}">
        <p14:creationId xmlns:p14="http://schemas.microsoft.com/office/powerpoint/2010/main" val="43716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545336" y="1583950"/>
            <a:ext cx="9448800" cy="1825096"/>
          </a:xfrm>
        </p:spPr>
        <p:txBody>
          <a:bodyPr>
            <a:norm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</a:rPr>
              <a:t>Unsere Maschinen und was sie können</a:t>
            </a:r>
            <a:endParaRPr lang="de-D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feld 61"/>
          <p:cNvSpPr txBox="1"/>
          <p:nvPr/>
        </p:nvSpPr>
        <p:spPr>
          <a:xfrm>
            <a:off x="689811" y="2107936"/>
            <a:ext cx="3356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Crimpkraftüberwachung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Querschnitte AWG36-AWG14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665976" y="352417"/>
            <a:ext cx="4600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KOMAX GAMMA 255 (3x)</a:t>
            </a:r>
            <a:endParaRPr lang="de-DE" sz="28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800" u="sng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72" y="1564241"/>
            <a:ext cx="6790986" cy="509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8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7961" y="2405041"/>
            <a:ext cx="4804219" cy="360316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092833" y="2883184"/>
            <a:ext cx="4619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beidseitig anschlagen</a:t>
            </a: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beidseitig verzinnen/verdrillen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beidseitig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teilabisolieren</a:t>
            </a:r>
            <a:endParaRPr lang="de-DE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Jede Kombination aus oben aufgeführter Bearbeitung</a:t>
            </a:r>
            <a:endParaRPr lang="de-DE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49613" y="574706"/>
            <a:ext cx="4600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Was die Maschine kann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5222" y="2238502"/>
            <a:ext cx="4752848" cy="35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3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665976" y="352417"/>
            <a:ext cx="4600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KOMAX GAMMA 311</a:t>
            </a:r>
            <a:endParaRPr lang="de-DE" sz="28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800" u="sng" dirty="0"/>
          </a:p>
        </p:txBody>
      </p:sp>
      <p:sp>
        <p:nvSpPr>
          <p:cNvPr id="5" name="Textfeld 4"/>
          <p:cNvSpPr txBox="1"/>
          <p:nvPr/>
        </p:nvSpPr>
        <p:spPr>
          <a:xfrm>
            <a:off x="548640" y="2081147"/>
            <a:ext cx="3356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Crimpkraftüberwachung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Querschnitte </a:t>
            </a:r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AWG26-AWG14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/>
          <a:stretch/>
        </p:blipFill>
        <p:spPr>
          <a:xfrm>
            <a:off x="4590289" y="1321984"/>
            <a:ext cx="7426630" cy="536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0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feld 63"/>
          <p:cNvSpPr txBox="1"/>
          <p:nvPr/>
        </p:nvSpPr>
        <p:spPr>
          <a:xfrm>
            <a:off x="3630168" y="3737824"/>
            <a:ext cx="477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einseitig anschlagen, einseitig verzinnen</a:t>
            </a: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einseitig anschlagen, einseitig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abisolieren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einseitig verzinnen, einseitig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abisolieren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r="13854" b="12710"/>
          <a:stretch/>
        </p:blipFill>
        <p:spPr>
          <a:xfrm rot="5400000">
            <a:off x="-670038" y="2489693"/>
            <a:ext cx="5069672" cy="3327261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649613" y="574706"/>
            <a:ext cx="4600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Was die Maschine kann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0" t="16266" r="20990" b="9476"/>
          <a:stretch/>
        </p:blipFill>
        <p:spPr>
          <a:xfrm rot="10800000">
            <a:off x="8264333" y="2406916"/>
            <a:ext cx="3722762" cy="397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6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feld 61"/>
          <p:cNvSpPr txBox="1"/>
          <p:nvPr/>
        </p:nvSpPr>
        <p:spPr>
          <a:xfrm>
            <a:off x="755403" y="2151790"/>
            <a:ext cx="3356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Crimpkraftüberwachung</a:t>
            </a:r>
            <a:endParaRPr lang="de-DE" dirty="0"/>
          </a:p>
          <a:p>
            <a:r>
              <a:rPr lang="de-DE" dirty="0"/>
              <a:t>Querschnitte AWG26-AWG10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665976" y="352417"/>
            <a:ext cx="4600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KOMAX GAMMA 333</a:t>
            </a:r>
            <a:endParaRPr lang="de-DE" sz="28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800" u="sng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r="6782"/>
          <a:stretch/>
        </p:blipFill>
        <p:spPr>
          <a:xfrm>
            <a:off x="5948874" y="1306524"/>
            <a:ext cx="6035041" cy="534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6649613" y="574706"/>
            <a:ext cx="4600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Was die Maschine kann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498363" y="3540368"/>
            <a:ext cx="475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Litzen beidseitig anschlagen</a:t>
            </a:r>
          </a:p>
          <a:p>
            <a:r>
              <a:rPr lang="de-DE" dirty="0"/>
              <a:t>Litzen einseitig anschlagen einseitig </a:t>
            </a:r>
            <a:r>
              <a:rPr lang="de-DE" dirty="0" err="1"/>
              <a:t>teilabisolieren</a:t>
            </a:r>
            <a:endParaRPr lang="de-DE" dirty="0"/>
          </a:p>
          <a:p>
            <a:r>
              <a:rPr lang="de-DE" dirty="0"/>
              <a:t>Litzen als </a:t>
            </a:r>
            <a:r>
              <a:rPr lang="de-DE" dirty="0" err="1"/>
              <a:t>Doppelcrimp</a:t>
            </a:r>
            <a:r>
              <a:rPr lang="de-DE" dirty="0"/>
              <a:t> anschlagen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5026" y="2599436"/>
            <a:ext cx="4563872" cy="342290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4214" y="2487927"/>
            <a:ext cx="4691310" cy="3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31780" r="770" b="20251"/>
          <a:stretch/>
        </p:blipFill>
        <p:spPr>
          <a:xfrm>
            <a:off x="4008582" y="2697018"/>
            <a:ext cx="7497618" cy="3723676"/>
          </a:xfrm>
        </p:spPr>
      </p:pic>
      <p:sp>
        <p:nvSpPr>
          <p:cNvPr id="4" name="Textfeld 3"/>
          <p:cNvSpPr txBox="1"/>
          <p:nvPr/>
        </p:nvSpPr>
        <p:spPr>
          <a:xfrm>
            <a:off x="6844146" y="764373"/>
            <a:ext cx="32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KOMAX Alpha 530</a:t>
            </a:r>
            <a:endParaRPr lang="de-DE" sz="28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06400" y="2789382"/>
            <a:ext cx="3509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Crimpkraftüberwachung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Querschnitte </a:t>
            </a:r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AWG26-AWG10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648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" t="48205" r="5320" b="11391"/>
          <a:stretch/>
        </p:blipFill>
        <p:spPr>
          <a:xfrm>
            <a:off x="775855" y="4469738"/>
            <a:ext cx="4982807" cy="170938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705600" y="646545"/>
            <a:ext cx="4507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die Maschine kann</a:t>
            </a:r>
            <a:endParaRPr lang="de-DE" sz="28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75855" y="2124364"/>
            <a:ext cx="54494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</a:t>
            </a:r>
            <a:r>
              <a:rPr lang="de-D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ablängen</a:t>
            </a:r>
            <a:endParaRPr lang="de-D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</a:t>
            </a:r>
            <a:r>
              <a:rPr lang="de-D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abisolieren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teilabisolieren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einseitig anschlagen</a:t>
            </a: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beidseitig anschlagen</a:t>
            </a: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anschlagen + verdrillen und verzinnen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beidseitig 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verdrillen und verzinnen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" t="7003" r="102"/>
          <a:stretch/>
        </p:blipFill>
        <p:spPr>
          <a:xfrm>
            <a:off x="6049817" y="1990102"/>
            <a:ext cx="5957456" cy="418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5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7424928" y="398137"/>
            <a:ext cx="4600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KODERA C353</a:t>
            </a:r>
            <a:endParaRPr lang="de-DE" sz="28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800" u="sng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2648" r="4092" b="36266"/>
          <a:stretch/>
        </p:blipFill>
        <p:spPr>
          <a:xfrm>
            <a:off x="3522076" y="2640377"/>
            <a:ext cx="8191388" cy="328269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67342" y="2164889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Bis zu 40pol. </a:t>
            </a:r>
          </a:p>
        </p:txBody>
      </p:sp>
    </p:spTree>
    <p:extLst>
      <p:ext uri="{BB962C8B-B14F-4D97-AF65-F5344CB8AC3E}">
        <p14:creationId xmlns:p14="http://schemas.microsoft.com/office/powerpoint/2010/main" val="105097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tx1"/>
            </a:gs>
            <a:gs pos="100000">
              <a:schemeClr val="accent1">
                <a:lumMod val="45000"/>
                <a:lumOff val="55000"/>
              </a:schemeClr>
            </a:gs>
            <a:gs pos="95000">
              <a:schemeClr val="accent1">
                <a:lumMod val="45000"/>
                <a:lumOff val="55000"/>
              </a:schemeClr>
            </a:gs>
            <a:gs pos="67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002024" y="-140882"/>
            <a:ext cx="8610600" cy="1293028"/>
          </a:xfrm>
        </p:spPr>
        <p:txBody>
          <a:bodyPr/>
          <a:lstStyle/>
          <a:p>
            <a:pPr algn="ctr"/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496312" y="1417322"/>
            <a:ext cx="49469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 befinden wir uns?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 Fortschritt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 Team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sind wir zertifiziert?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 Leistungen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Warenlager</a:t>
            </a: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Werkzeuge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 Maschinen und was Sie können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Werkstatt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garantieren wir Qualität?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Womit prüfen wir die Produkte?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Ihre Vorteile uns als Partner zu haben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Kontakt zu uns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58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5038343" y="2520950"/>
            <a:ext cx="4985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Flachbandkabel ein- oder beidseitig </a:t>
            </a:r>
            <a:r>
              <a:rPr lang="de-DE" dirty="0" err="1" smtClean="0"/>
              <a:t>teilabisolieren</a:t>
            </a:r>
            <a:r>
              <a:rPr lang="de-DE" dirty="0" smtClean="0"/>
              <a:t> </a:t>
            </a:r>
            <a:endParaRPr lang="de-DE" dirty="0"/>
          </a:p>
          <a:p>
            <a:r>
              <a:rPr lang="de-DE" dirty="0"/>
              <a:t>Flachbandkabel ein- oder beidseitig </a:t>
            </a:r>
            <a:r>
              <a:rPr lang="de-DE" dirty="0" smtClean="0"/>
              <a:t>schlitzen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0" r="18724"/>
          <a:stretch/>
        </p:blipFill>
        <p:spPr>
          <a:xfrm rot="5400000">
            <a:off x="931379" y="1600234"/>
            <a:ext cx="3117673" cy="465734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6" b="24913"/>
          <a:stretch/>
        </p:blipFill>
        <p:spPr>
          <a:xfrm rot="5400000">
            <a:off x="8273219" y="2969637"/>
            <a:ext cx="5419598" cy="191853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738005" y="318675"/>
            <a:ext cx="4600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Was die Maschine kann</a:t>
            </a:r>
          </a:p>
        </p:txBody>
      </p:sp>
    </p:spTree>
    <p:extLst>
      <p:ext uri="{BB962C8B-B14F-4D97-AF65-F5344CB8AC3E}">
        <p14:creationId xmlns:p14="http://schemas.microsoft.com/office/powerpoint/2010/main" val="154789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551981" y="2307326"/>
            <a:ext cx="3100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Querschnitt AWG24-AWG2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254533" y="483318"/>
            <a:ext cx="3283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Komax</a:t>
            </a:r>
            <a:r>
              <a:rPr lang="de-DE" dirty="0"/>
              <a:t> Kappa 330</a:t>
            </a:r>
          </a:p>
          <a:p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1"/>
          <a:stretch/>
        </p:blipFill>
        <p:spPr>
          <a:xfrm rot="5400000">
            <a:off x="7041788" y="1829709"/>
            <a:ext cx="5283415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495357" y="3605770"/>
            <a:ext cx="230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Mantelleitung ein- oder beidseitig </a:t>
            </a:r>
            <a:r>
              <a:rPr lang="de-DE" dirty="0" err="1" smtClean="0"/>
              <a:t>abmanteln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t="9466" b="10267"/>
          <a:stretch/>
        </p:blipFill>
        <p:spPr>
          <a:xfrm>
            <a:off x="182880" y="2752344"/>
            <a:ext cx="5196517" cy="344057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647594" y="698338"/>
            <a:ext cx="4600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Was die Maschine kann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1348" y="2101814"/>
            <a:ext cx="4675552" cy="350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3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7379208" y="398137"/>
            <a:ext cx="4600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Ramatech</a:t>
            </a:r>
            <a:r>
              <a:rPr lang="de-DE" sz="28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Speedy </a:t>
            </a:r>
            <a:r>
              <a:rPr lang="de-DE" sz="28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de-DE" sz="28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800" u="sng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4" b="7129"/>
          <a:stretch/>
        </p:blipFill>
        <p:spPr>
          <a:xfrm>
            <a:off x="5694598" y="2724912"/>
            <a:ext cx="6285448" cy="397764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84728" y="3685124"/>
            <a:ext cx="5444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Mantelleitungen ein- oder beidseitig </a:t>
            </a:r>
            <a:r>
              <a:rPr lang="de-DE" dirty="0" err="1" smtClean="0"/>
              <a:t>abmanteln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013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solidFill>
                  <a:schemeClr val="bg1"/>
                </a:solidFill>
              </a:rPr>
              <a:t/>
            </a:r>
            <a:br>
              <a:rPr lang="de-DE" b="1" u="sng" dirty="0">
                <a:solidFill>
                  <a:schemeClr val="bg1"/>
                </a:solidFill>
              </a:rPr>
            </a:b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" b="11070"/>
          <a:stretch/>
        </p:blipFill>
        <p:spPr>
          <a:xfrm>
            <a:off x="5846620" y="2057402"/>
            <a:ext cx="5659580" cy="4070367"/>
          </a:xfrm>
        </p:spPr>
      </p:pic>
      <p:sp>
        <p:nvSpPr>
          <p:cNvPr id="4" name="Textfeld 3"/>
          <p:cNvSpPr txBox="1"/>
          <p:nvPr/>
        </p:nvSpPr>
        <p:spPr>
          <a:xfrm>
            <a:off x="6927273" y="764374"/>
            <a:ext cx="4578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Was die Maschine kann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61818" y="3244334"/>
            <a:ext cx="523701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zu 35mm Kabeldurchmesser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zulässig</a:t>
            </a: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Mantelleitungen ein- oder beidseitig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abmanteln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025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3165114" y="3513373"/>
            <a:ext cx="4734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Wickeln von längeren Leitungen mit Durchmesser nach Kundenvorgabe und anschließendes Binden der Leitung mit einer speziellen Gummischnur</a:t>
            </a:r>
            <a:r>
              <a:rPr lang="de-DE" dirty="0" smtClean="0"/>
              <a:t>.</a:t>
            </a:r>
          </a:p>
          <a:p>
            <a:endParaRPr lang="de-DE" dirty="0"/>
          </a:p>
          <a:p>
            <a:r>
              <a:rPr lang="de-DE" dirty="0"/>
              <a:t>Der Knoten der Gummischnur kann durch einfaches Ziehen gelöst werden.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587951" y="422841"/>
            <a:ext cx="6234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Wickelautomat und Bindemaschine</a:t>
            </a:r>
          </a:p>
          <a:p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" y="2499468"/>
            <a:ext cx="2905202" cy="324895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3325" y="1925723"/>
            <a:ext cx="5448790" cy="408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7424928" y="398137"/>
            <a:ext cx="4600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KODERA JQ-6100</a:t>
            </a:r>
            <a:endParaRPr lang="de-DE" sz="28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800" u="sng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9400" y="1923034"/>
            <a:ext cx="5378704" cy="403402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615424" y="3398677"/>
            <a:ext cx="3284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Schrumpf-/</a:t>
            </a:r>
            <a:r>
              <a:rPr lang="de-DE" dirty="0" err="1"/>
              <a:t>Isoschläuche</a:t>
            </a:r>
            <a:r>
              <a:rPr lang="de-DE" dirty="0"/>
              <a:t> </a:t>
            </a:r>
            <a:r>
              <a:rPr lang="de-DE" dirty="0" err="1"/>
              <a:t>ablängen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967"/>
          <a:stretch/>
        </p:blipFill>
        <p:spPr>
          <a:xfrm rot="5400000">
            <a:off x="51359" y="2077848"/>
            <a:ext cx="4779071" cy="416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8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389319" y="323969"/>
            <a:ext cx="6234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Wardwell</a:t>
            </a:r>
            <a:r>
              <a:rPr lang="de-DE" dirty="0"/>
              <a:t> </a:t>
            </a:r>
            <a:r>
              <a:rPr lang="de-DE" dirty="0" smtClean="0"/>
              <a:t>B10-24H</a:t>
            </a:r>
            <a:endParaRPr lang="de-DE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4" b="6488"/>
          <a:stretch/>
        </p:blipFill>
        <p:spPr>
          <a:xfrm rot="5400000">
            <a:off x="7421140" y="2156413"/>
            <a:ext cx="5686002" cy="344729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" t="31436" r="29554" b="14444"/>
          <a:stretch/>
        </p:blipFill>
        <p:spPr>
          <a:xfrm rot="5400000">
            <a:off x="2860569" y="1953289"/>
            <a:ext cx="5203963" cy="385353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69276" y="2242039"/>
            <a:ext cx="2655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Umflechten (Klöppeln)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2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02542" y="549030"/>
            <a:ext cx="5634570" cy="480131"/>
          </a:xfrm>
          <a:noFill/>
        </p:spPr>
        <p:txBody>
          <a:bodyPr wrap="square" rtlCol="0">
            <a:spAutoFit/>
          </a:bodyPr>
          <a:lstStyle/>
          <a:p>
            <a:pPr algn="l" defTabSz="457182"/>
            <a:r>
              <a:rPr lang="de-DE" sz="2800" b="1" u="sng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Löt- und </a:t>
            </a:r>
            <a:r>
              <a:rPr lang="de-DE" sz="2800" b="1" u="sng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Verzinnplätze</a:t>
            </a:r>
            <a:endParaRPr lang="de-DE" sz="2800" b="1" u="sng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33862" y="3669118"/>
            <a:ext cx="607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Mit </a:t>
            </a:r>
            <a:r>
              <a:rPr lang="de-DE" dirty="0"/>
              <a:t>speziellem </a:t>
            </a:r>
            <a:r>
              <a:rPr lang="de-DE" dirty="0" smtClean="0"/>
              <a:t>Luftabsaugsystem, zum </a:t>
            </a:r>
            <a:r>
              <a:rPr lang="de-DE" dirty="0"/>
              <a:t>Wohl unserer </a:t>
            </a:r>
            <a:r>
              <a:rPr lang="de-DE" dirty="0" smtClean="0"/>
              <a:t>Mitarbeiter.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t="-134" r="26165" b="134"/>
          <a:stretch/>
        </p:blipFill>
        <p:spPr>
          <a:xfrm rot="5400000">
            <a:off x="342693" y="1775391"/>
            <a:ext cx="4745736" cy="505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0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79977" y="1866900"/>
            <a:ext cx="3252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Widerstandsschweißgerät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577125" y="371781"/>
            <a:ext cx="31614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Dalex</a:t>
            </a:r>
            <a:r>
              <a:rPr lang="de-DE" dirty="0"/>
              <a:t> PMS 10-4T </a:t>
            </a:r>
          </a:p>
          <a:p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8" y="3208057"/>
            <a:ext cx="4075979" cy="202670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2083" y="2779959"/>
            <a:ext cx="4336473" cy="3252355"/>
          </a:xfrm>
          <a:prstGeom prst="rect">
            <a:avLst/>
          </a:prstGeom>
        </p:spPr>
      </p:pic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4" r="29029"/>
          <a:stretch/>
        </p:blipFill>
        <p:spPr>
          <a:xfrm>
            <a:off x="4064000" y="2237900"/>
            <a:ext cx="3483485" cy="4336473"/>
          </a:xfrm>
        </p:spPr>
      </p:pic>
    </p:spTree>
    <p:extLst>
      <p:ext uri="{BB962C8B-B14F-4D97-AF65-F5344CB8AC3E}">
        <p14:creationId xmlns:p14="http://schemas.microsoft.com/office/powerpoint/2010/main" val="13573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 befinden wir uns?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Industriestraße 29</a:t>
            </a:r>
          </a:p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78112 St. Georgen im Schwarzwald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33" y="3230840"/>
            <a:ext cx="4317155" cy="32378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 t="2573" b="2360"/>
          <a:stretch/>
        </p:blipFill>
        <p:spPr>
          <a:xfrm>
            <a:off x="6871855" y="1911927"/>
            <a:ext cx="4626491" cy="4599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Ellipse 9"/>
          <p:cNvSpPr/>
          <p:nvPr/>
        </p:nvSpPr>
        <p:spPr>
          <a:xfrm>
            <a:off x="8262489" y="5178671"/>
            <a:ext cx="161478" cy="1371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8106509" y="5099540"/>
            <a:ext cx="501162" cy="307731"/>
          </a:xfrm>
          <a:prstGeom prst="ellipse">
            <a:avLst/>
          </a:prstGeom>
          <a:noFill/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unten 11"/>
          <p:cNvSpPr/>
          <p:nvPr/>
        </p:nvSpPr>
        <p:spPr>
          <a:xfrm>
            <a:off x="8262489" y="4941280"/>
            <a:ext cx="161478" cy="2373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r Verbinder 12"/>
          <p:cNvCxnSpPr>
            <a:endCxn id="7" idx="6"/>
          </p:cNvCxnSpPr>
          <p:nvPr/>
        </p:nvCxnSpPr>
        <p:spPr>
          <a:xfrm flipH="1" flipV="1">
            <a:off x="4922088" y="4849773"/>
            <a:ext cx="3184424" cy="40363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5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926344" y="1567910"/>
            <a:ext cx="5062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lvl="1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Geeignet für Leitungen bis zu </a:t>
            </a:r>
            <a:r>
              <a:rPr lang="de-DE" b="1" dirty="0"/>
              <a:t>8qmm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Mehrleiterverarbeitung </a:t>
            </a:r>
            <a:r>
              <a:rPr lang="de-DE" dirty="0"/>
              <a:t>in einem Durchgang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Abisolierlänge</a:t>
            </a:r>
            <a:r>
              <a:rPr lang="de-DE" dirty="0"/>
              <a:t> bis </a:t>
            </a:r>
            <a:r>
              <a:rPr lang="de-DE" b="1" dirty="0"/>
              <a:t>46mm</a:t>
            </a:r>
          </a:p>
          <a:p>
            <a:pPr lvl="1"/>
            <a:endParaRPr lang="de-DE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7576866" y="376011"/>
            <a:ext cx="309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Komax</a:t>
            </a:r>
            <a:r>
              <a:rPr lang="de-DE" dirty="0"/>
              <a:t> Mira 230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7" t="19582" b="8118"/>
          <a:stretch/>
        </p:blipFill>
        <p:spPr>
          <a:xfrm rot="5400000">
            <a:off x="-679085" y="2503027"/>
            <a:ext cx="5134642" cy="326440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407672" y="4570463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Mehrstufiges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abisolieren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Schneiden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Kürzen +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abisolieren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Vieles mehr!!!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407672" y="4231909"/>
            <a:ext cx="3946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lvl="1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0" indent="0">
              <a:buNone/>
            </a:pPr>
            <a:r>
              <a:rPr lang="de-DE" u="sng" dirty="0"/>
              <a:t>Was die Maschine kann</a:t>
            </a:r>
          </a:p>
        </p:txBody>
      </p:sp>
    </p:spTree>
    <p:extLst>
      <p:ext uri="{BB962C8B-B14F-4D97-AF65-F5344CB8AC3E}">
        <p14:creationId xmlns:p14="http://schemas.microsoft.com/office/powerpoint/2010/main" val="264913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6" y="1581436"/>
            <a:ext cx="2758903" cy="505424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464089" y="406954"/>
            <a:ext cx="292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Komax</a:t>
            </a:r>
            <a:r>
              <a:rPr lang="de-DE" dirty="0"/>
              <a:t> Mira 340</a:t>
            </a:r>
          </a:p>
        </p:txBody>
      </p:sp>
      <p:sp>
        <p:nvSpPr>
          <p:cNvPr id="2" name="Rechteck 1"/>
          <p:cNvSpPr/>
          <p:nvPr/>
        </p:nvSpPr>
        <p:spPr>
          <a:xfrm>
            <a:off x="3102864" y="1581436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Geeignet für Leitungen bis zu 16qmm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Rotierende Messer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Abisolierlänge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bis 72mm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407672" y="4231909"/>
            <a:ext cx="3946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lvl="1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0" indent="0">
              <a:buNone/>
            </a:pPr>
            <a:r>
              <a:rPr lang="de-DE" u="sng" dirty="0"/>
              <a:t>Was die Maschine kann</a:t>
            </a:r>
          </a:p>
        </p:txBody>
      </p:sp>
      <p:sp>
        <p:nvSpPr>
          <p:cNvPr id="13" name="Rechteck 12"/>
          <p:cNvSpPr/>
          <p:nvPr/>
        </p:nvSpPr>
        <p:spPr>
          <a:xfrm>
            <a:off x="5407672" y="4570463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Mehrstufiges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abisolieren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Mehradriges Kabel mit unterschiedlichen Querschnitten bearbeiten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Kürzen +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abisolieren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Vieles mehr!!!</a:t>
            </a:r>
          </a:p>
        </p:txBody>
      </p:sp>
    </p:spTree>
    <p:extLst>
      <p:ext uri="{BB962C8B-B14F-4D97-AF65-F5344CB8AC3E}">
        <p14:creationId xmlns:p14="http://schemas.microsoft.com/office/powerpoint/2010/main" val="207783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95059" y="303502"/>
            <a:ext cx="5199533" cy="867930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l" defTabSz="457182"/>
            <a:r>
              <a:rPr lang="de-DE" sz="2800" b="1" u="sng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Handhebelpressen und Vorrichtungen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925116" y="3460193"/>
            <a:ext cx="39903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Durch unseren eigenen Werkzeugbau</a:t>
            </a:r>
          </a:p>
          <a:p>
            <a:r>
              <a:rPr lang="de-DE" dirty="0"/>
              <a:t>können wir für Sie in kürzester Zeit </a:t>
            </a:r>
          </a:p>
          <a:p>
            <a:r>
              <a:rPr lang="de-DE" dirty="0"/>
              <a:t>diverse Vorrichtungen erstellen. </a:t>
            </a:r>
          </a:p>
          <a:p>
            <a:r>
              <a:rPr lang="de-DE" dirty="0"/>
              <a:t>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6962" y="2333083"/>
            <a:ext cx="4985230" cy="373892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1424" y="1976534"/>
            <a:ext cx="5392715" cy="40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0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61745" y="328635"/>
            <a:ext cx="2640151" cy="48013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l" defTabSz="457182"/>
            <a:r>
              <a:rPr lang="de-DE" sz="2800" b="1" u="sng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Werkstatt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996252" y="1000438"/>
            <a:ext cx="3201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Standbohrmaschine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Stanzmaschine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Drehmaschine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Fräsmaschine</a:t>
            </a:r>
          </a:p>
          <a:p>
            <a:pPr algn="l"/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7"/>
          <a:stretch/>
        </p:blipFill>
        <p:spPr>
          <a:xfrm>
            <a:off x="4423319" y="4150608"/>
            <a:ext cx="4038107" cy="260680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567" y="1898688"/>
            <a:ext cx="2430968" cy="182322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9170" y="2908800"/>
            <a:ext cx="4398418" cy="329881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38" y="4150608"/>
            <a:ext cx="3475744" cy="260680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9161" y="1159045"/>
            <a:ext cx="3199875" cy="239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02629" y="588542"/>
            <a:ext cx="6605016" cy="48013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l" defTabSz="457182"/>
            <a:r>
              <a:rPr lang="de-DE" sz="2800" b="1" u="sng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Wie garantieren wir Qualität?</a:t>
            </a: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5" y="4009291"/>
            <a:ext cx="3659190" cy="274439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255" y="1436251"/>
            <a:ext cx="2940617" cy="220546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094684" y="2660869"/>
            <a:ext cx="420647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de-DE" dirty="0"/>
              <a:t>Die Abzugswerte gemäß Herstellerangaben </a:t>
            </a:r>
          </a:p>
          <a:p>
            <a:pPr algn="ctr"/>
            <a:r>
              <a:rPr lang="de-DE" dirty="0"/>
              <a:t>prüfen wir mit unserem</a:t>
            </a:r>
          </a:p>
          <a:p>
            <a:pPr algn="ctr"/>
            <a:r>
              <a:rPr lang="de-DE" b="1" dirty="0"/>
              <a:t>„</a:t>
            </a:r>
            <a:r>
              <a:rPr lang="de-DE" b="1" dirty="0" err="1"/>
              <a:t>Mav</a:t>
            </a:r>
            <a:r>
              <a:rPr lang="de-DE" b="1" dirty="0"/>
              <a:t> ET S50“ </a:t>
            </a:r>
          </a:p>
          <a:p>
            <a:pPr algn="ctr"/>
            <a:r>
              <a:rPr lang="de-DE" dirty="0"/>
              <a:t>Abzugsprüfgerät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Der Fertigungsprozess wird ständig</a:t>
            </a:r>
          </a:p>
          <a:p>
            <a:pPr algn="ctr"/>
            <a:r>
              <a:rPr lang="de-DE" dirty="0"/>
              <a:t>durch kalibrierte </a:t>
            </a:r>
          </a:p>
          <a:p>
            <a:pPr algn="ctr"/>
            <a:r>
              <a:rPr lang="de-DE" dirty="0" err="1"/>
              <a:t>Crimpkraftüberwachungen</a:t>
            </a:r>
            <a:r>
              <a:rPr lang="de-DE" dirty="0"/>
              <a:t> </a:t>
            </a:r>
          </a:p>
          <a:p>
            <a:pPr algn="ctr"/>
            <a:r>
              <a:rPr lang="de-DE" dirty="0"/>
              <a:t>geprüft   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Die korrekte Einstellung unserer </a:t>
            </a:r>
          </a:p>
          <a:p>
            <a:pPr algn="ctr"/>
            <a:r>
              <a:rPr lang="de-DE" dirty="0" err="1"/>
              <a:t>Crimpwerkzeuge</a:t>
            </a:r>
            <a:r>
              <a:rPr lang="de-DE" dirty="0"/>
              <a:t> wird durch ein </a:t>
            </a:r>
          </a:p>
          <a:p>
            <a:pPr algn="ctr"/>
            <a:r>
              <a:rPr lang="de-DE" dirty="0"/>
              <a:t>Schliffbildlabor überprüft</a:t>
            </a:r>
          </a:p>
          <a:p>
            <a:pPr algn="ctr"/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2911" y="2194314"/>
            <a:ext cx="3697809" cy="2773357"/>
          </a:xfrm>
          <a:prstGeom prst="rect">
            <a:avLst/>
          </a:prstGeom>
        </p:spPr>
      </p:pic>
      <p:pic>
        <p:nvPicPr>
          <p:cNvPr id="8" name="Inhaltsplatzhalt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137" y="4777985"/>
            <a:ext cx="2773357" cy="20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7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94417" y="592675"/>
            <a:ext cx="7095467" cy="48013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l" defTabSz="457182"/>
            <a:r>
              <a:rPr lang="de-DE" sz="2800" b="1" u="sng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Womit prüfen wir die Produkte?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537527" y="2840187"/>
            <a:ext cx="34959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Mit unserem firmeneigenen </a:t>
            </a:r>
          </a:p>
          <a:p>
            <a:r>
              <a:rPr lang="de-DE" dirty="0"/>
              <a:t>3D-Drucker</a:t>
            </a:r>
          </a:p>
          <a:p>
            <a:r>
              <a:rPr lang="de-DE" dirty="0"/>
              <a:t>produzieren wir Prüfadaptergehäuse und Montagevorrichtungen</a:t>
            </a:r>
          </a:p>
          <a:p>
            <a:r>
              <a:rPr lang="de-DE" dirty="0"/>
              <a:t>aus ABS und </a:t>
            </a:r>
            <a:r>
              <a:rPr lang="de-DE" dirty="0" smtClean="0"/>
              <a:t>PLA.</a:t>
            </a:r>
            <a:endParaRPr lang="de-DE" dirty="0"/>
          </a:p>
          <a:p>
            <a:endParaRPr lang="de-DE" dirty="0"/>
          </a:p>
          <a:p>
            <a:r>
              <a:rPr lang="de-DE" dirty="0" smtClean="0"/>
              <a:t>Prüfplatz </a:t>
            </a:r>
            <a:endParaRPr lang="de-DE" dirty="0"/>
          </a:p>
          <a:p>
            <a:r>
              <a:rPr lang="de-DE" dirty="0"/>
              <a:t>zum elektrisch Prüfen von verschiedensten Konfektionen und </a:t>
            </a:r>
            <a:r>
              <a:rPr lang="de-DE" dirty="0" smtClean="0"/>
              <a:t>Baugruppen.</a:t>
            </a:r>
            <a:endParaRPr lang="de-DE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5" r="11457"/>
          <a:stretch/>
        </p:blipFill>
        <p:spPr>
          <a:xfrm>
            <a:off x="7033485" y="1913101"/>
            <a:ext cx="5000019" cy="4716494"/>
          </a:xfrm>
          <a:prstGeom prst="rect">
            <a:avLst/>
          </a:prstGeom>
        </p:spPr>
      </p:pic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0" t="10206" r="14711" b="2120"/>
          <a:stretch/>
        </p:blipFill>
        <p:spPr>
          <a:xfrm>
            <a:off x="166255" y="2364508"/>
            <a:ext cx="3371272" cy="3528292"/>
          </a:xfrm>
        </p:spPr>
      </p:pic>
    </p:spTree>
    <p:extLst>
      <p:ext uri="{BB962C8B-B14F-4D97-AF65-F5344CB8AC3E}">
        <p14:creationId xmlns:p14="http://schemas.microsoft.com/office/powerpoint/2010/main" val="18304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2717" y="225143"/>
            <a:ext cx="5797297" cy="867930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l" defTabSz="457182"/>
            <a:r>
              <a:rPr lang="de-DE" sz="2800" b="1" u="sng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Ihre Vorteile uns als Partner zu haben.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9728" y="1985266"/>
            <a:ext cx="11792528" cy="3770263"/>
          </a:xfrm>
          <a:noFill/>
        </p:spPr>
        <p:txBody>
          <a:bodyPr wrap="square" rtlCol="0">
            <a:spAutoFit/>
          </a:bodyPr>
          <a:lstStyle/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keine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Stückzahlbegrenzungen (Musterfertigung + Kleinserie + Großserie) </a:t>
            </a:r>
          </a:p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kurze Entscheidungswege </a:t>
            </a:r>
          </a:p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schnelle Reaktionszeiten</a:t>
            </a:r>
          </a:p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qualitätsbewusst</a:t>
            </a:r>
          </a:p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kompetente, ehrliche und offene Kommunikation</a:t>
            </a:r>
          </a:p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technischer Support  </a:t>
            </a:r>
          </a:p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großer Maschinenpark</a:t>
            </a:r>
          </a:p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eigener Werkzeugbau/ Vorrichtungsbau</a:t>
            </a:r>
          </a:p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langjährige Erfahrung</a:t>
            </a:r>
          </a:p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Vielfältigkeit in der Produktion </a:t>
            </a:r>
          </a:p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Flexibilität</a:t>
            </a:r>
          </a:p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persönliches Verhältnis </a:t>
            </a:r>
          </a:p>
          <a:p>
            <a:pPr marL="457182" lvl="1" defTabSz="457182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vertrauenswürdig</a:t>
            </a:r>
            <a:endParaRPr lang="de-DE" sz="1800" dirty="0"/>
          </a:p>
        </p:txBody>
      </p:sp>
      <p:pic>
        <p:nvPicPr>
          <p:cNvPr id="1026" name="Picture 2" descr="Sanktionslistenprüfung: Wie gut kennen Sie Ihre Geschäftspartner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977" y="3236976"/>
            <a:ext cx="4409774" cy="2935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6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61176" y="594750"/>
            <a:ext cx="4995672" cy="48013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l" defTabSz="457182"/>
            <a:r>
              <a:rPr lang="de-DE" sz="2800" b="1" u="sng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 Kontakt zu uns…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916168" y="4002192"/>
            <a:ext cx="45537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Fehrenbacher Kabeltechnik GmbH</a:t>
            </a: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Industriestraße 29</a:t>
            </a: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78112 </a:t>
            </a:r>
            <a:r>
              <a:rPr lang="de-D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St.Georgen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 Schwarzwald</a:t>
            </a:r>
          </a:p>
          <a:p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info@feba-kabel.de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Telefon 07724 / 94848-00</a:t>
            </a: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Telefax 07724 / 94848-20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232" y="2564384"/>
            <a:ext cx="4551680" cy="3413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391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7634" y="2258909"/>
            <a:ext cx="10146186" cy="2511835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b="1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 Dank</a:t>
            </a:r>
            <a: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Ihre </a:t>
            </a:r>
            <a:b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Aufmerksamkeit</a:t>
            </a:r>
            <a:b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4000" b="1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1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 Fortschritt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>
            <a:off x="758952" y="4069080"/>
            <a:ext cx="11008175" cy="4572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  <a:scene3d>
            <a:camera prst="perspectiveFront"/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84632" y="3664065"/>
            <a:ext cx="74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1963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121455" y="3654714"/>
            <a:ext cx="594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2021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52437" y="4856250"/>
            <a:ext cx="2670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„Alfred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Fehrenbacher GmbH“ </a:t>
            </a: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wird als Lieferant für die renommierte Marke Dual gegründet.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Gerader Verbinder 14"/>
          <p:cNvCxnSpPr/>
          <p:nvPr/>
        </p:nvCxnSpPr>
        <p:spPr>
          <a:xfrm>
            <a:off x="758952" y="4197096"/>
            <a:ext cx="96012" cy="6184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Dual (Unternehmen) – Wiki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30" y="4352944"/>
            <a:ext cx="324331" cy="32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eck 15"/>
          <p:cNvSpPr/>
          <p:nvPr/>
        </p:nvSpPr>
        <p:spPr>
          <a:xfrm>
            <a:off x="1114044" y="2090725"/>
            <a:ext cx="2100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 </a:t>
            </a: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entwickelt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 zum Systemlieferant für Drehteile, Frästeile, Kabelkonfektion, Baugruppen und Montagen.</a:t>
            </a:r>
          </a:p>
        </p:txBody>
      </p:sp>
      <p:cxnSp>
        <p:nvCxnSpPr>
          <p:cNvPr id="18" name="Gerader Verbinder 17"/>
          <p:cNvCxnSpPr/>
          <p:nvPr/>
        </p:nvCxnSpPr>
        <p:spPr>
          <a:xfrm flipH="1">
            <a:off x="1737360" y="3339674"/>
            <a:ext cx="353568" cy="5925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hteck 19"/>
          <p:cNvSpPr/>
          <p:nvPr/>
        </p:nvSpPr>
        <p:spPr>
          <a:xfrm>
            <a:off x="2722485" y="4677275"/>
            <a:ext cx="1898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komplette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Fertigung und Montage </a:t>
            </a: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wird von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Dual, </a:t>
            </a:r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Thorens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Marantz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Plattenspielern übernommen.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3214116" y="3642431"/>
            <a:ext cx="74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1992</a:t>
            </a:r>
            <a:endParaRPr lang="de-DE" sz="1400" dirty="0">
              <a:solidFill>
                <a:schemeClr val="bg1"/>
              </a:solidFill>
            </a:endParaRPr>
          </a:p>
        </p:txBody>
      </p:sp>
      <p:cxnSp>
        <p:nvCxnSpPr>
          <p:cNvPr id="23" name="Gerader Verbinder 22"/>
          <p:cNvCxnSpPr/>
          <p:nvPr/>
        </p:nvCxnSpPr>
        <p:spPr>
          <a:xfrm>
            <a:off x="3525012" y="4197096"/>
            <a:ext cx="59436" cy="6195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Flussdiagramm: Verbinder 24"/>
          <p:cNvSpPr/>
          <p:nvPr/>
        </p:nvSpPr>
        <p:spPr>
          <a:xfrm>
            <a:off x="3451860" y="4005072"/>
            <a:ext cx="128016" cy="128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Flussdiagramm: Verbinder 26"/>
          <p:cNvSpPr/>
          <p:nvPr/>
        </p:nvSpPr>
        <p:spPr>
          <a:xfrm>
            <a:off x="694944" y="4003085"/>
            <a:ext cx="128016" cy="128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>
            <a:off x="3923538" y="2116838"/>
            <a:ext cx="20010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Firma HMF-Drehteile GmbH wird gegründet und damit wird der Bereich Drehteile und Frästeile in eine eigene GmbH ausgegliedert.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4351020" y="3639743"/>
            <a:ext cx="74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1995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0" name="Flussdiagramm: Verbinder 29"/>
          <p:cNvSpPr/>
          <p:nvPr/>
        </p:nvSpPr>
        <p:spPr>
          <a:xfrm>
            <a:off x="4617438" y="4009644"/>
            <a:ext cx="128016" cy="128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5255514" y="4856249"/>
            <a:ext cx="1626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Alfred </a:t>
            </a: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Fehrenbacher verkauft die HMF–Drehteile GmbH.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Gerader Verbinder 31"/>
          <p:cNvCxnSpPr>
            <a:endCxn id="29" idx="0"/>
          </p:cNvCxnSpPr>
          <p:nvPr/>
        </p:nvCxnSpPr>
        <p:spPr>
          <a:xfrm flipH="1">
            <a:off x="4721352" y="3339674"/>
            <a:ext cx="87771" cy="3000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5698236" y="3646277"/>
            <a:ext cx="74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2011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8" name="Flussdiagramm: Verbinder 37"/>
          <p:cNvSpPr/>
          <p:nvPr/>
        </p:nvSpPr>
        <p:spPr>
          <a:xfrm>
            <a:off x="5924550" y="4003085"/>
            <a:ext cx="128016" cy="128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9" name="Gerader Verbinder 38"/>
          <p:cNvCxnSpPr/>
          <p:nvPr/>
        </p:nvCxnSpPr>
        <p:spPr>
          <a:xfrm flipH="1">
            <a:off x="5956414" y="4215063"/>
            <a:ext cx="32144" cy="6004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Rechteck 41"/>
          <p:cNvSpPr/>
          <p:nvPr/>
        </p:nvSpPr>
        <p:spPr>
          <a:xfrm>
            <a:off x="6155626" y="2116837"/>
            <a:ext cx="20905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 Thomas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Botta </a:t>
            </a: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wird bei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Firma Alfred Fehrenbacher GmbH als Vertriebsleiter im Bereich Kabelkonfektion und Baugruppen eingestellt.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6358509" y="3642431"/>
            <a:ext cx="74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2012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45" name="Flussdiagramm: Verbinder 44"/>
          <p:cNvSpPr/>
          <p:nvPr/>
        </p:nvSpPr>
        <p:spPr>
          <a:xfrm>
            <a:off x="6600825" y="4009644"/>
            <a:ext cx="128016" cy="128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6" name="Gerader Verbinder 45"/>
          <p:cNvCxnSpPr/>
          <p:nvPr/>
        </p:nvCxnSpPr>
        <p:spPr>
          <a:xfrm flipH="1">
            <a:off x="6684955" y="3336319"/>
            <a:ext cx="87771" cy="3000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hteck 2"/>
          <p:cNvSpPr/>
          <p:nvPr/>
        </p:nvSpPr>
        <p:spPr>
          <a:xfrm>
            <a:off x="6940537" y="4856248"/>
            <a:ext cx="14117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 Botta wird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 Geschäftsführer bestellt.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6965061" y="3648328"/>
            <a:ext cx="74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2013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3" name="Flussdiagramm: Verbinder 32"/>
          <p:cNvSpPr/>
          <p:nvPr/>
        </p:nvSpPr>
        <p:spPr>
          <a:xfrm>
            <a:off x="7228402" y="4009644"/>
            <a:ext cx="128016" cy="128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4" name="Gerader Verbinder 33"/>
          <p:cNvCxnSpPr>
            <a:endCxn id="3" idx="0"/>
          </p:cNvCxnSpPr>
          <p:nvPr/>
        </p:nvCxnSpPr>
        <p:spPr>
          <a:xfrm>
            <a:off x="7323581" y="4203393"/>
            <a:ext cx="322837" cy="6528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>
          <a:xfrm>
            <a:off x="8374380" y="2085034"/>
            <a:ext cx="24201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Bereich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Kabelkonfektion und Baugruppen </a:t>
            </a: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wird von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Herrn Botta aus der Alfred Fehrenbacher GmbH herausgekauft und </a:t>
            </a: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geht über,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die Fehrenbacher Kabeltechnik GmbH.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8246173" y="3646276"/>
            <a:ext cx="74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2015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6" name="Flussdiagramm: Verbinder 35"/>
          <p:cNvSpPr/>
          <p:nvPr/>
        </p:nvSpPr>
        <p:spPr>
          <a:xfrm>
            <a:off x="8475924" y="4001098"/>
            <a:ext cx="128016" cy="128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0" name="Gerader Verbinder 39"/>
          <p:cNvCxnSpPr/>
          <p:nvPr/>
        </p:nvCxnSpPr>
        <p:spPr>
          <a:xfrm flipH="1">
            <a:off x="8576572" y="3371556"/>
            <a:ext cx="169604" cy="2925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>
            <a:off x="9236846" y="3663117"/>
            <a:ext cx="606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2020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43" name="Flussdiagramm: Verbinder 42"/>
          <p:cNvSpPr/>
          <p:nvPr/>
        </p:nvSpPr>
        <p:spPr>
          <a:xfrm>
            <a:off x="9469755" y="4014724"/>
            <a:ext cx="128016" cy="128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7" name="Gerader Verbinder 46"/>
          <p:cNvCxnSpPr/>
          <p:nvPr/>
        </p:nvCxnSpPr>
        <p:spPr>
          <a:xfrm flipH="1">
            <a:off x="9402619" y="4215063"/>
            <a:ext cx="99140" cy="6004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Rechteck 47"/>
          <p:cNvSpPr/>
          <p:nvPr/>
        </p:nvSpPr>
        <p:spPr>
          <a:xfrm>
            <a:off x="8411214" y="4856248"/>
            <a:ext cx="1722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ziehen um.</a:t>
            </a:r>
          </a:p>
          <a:p>
            <a:pPr algn="ctr"/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unserer neuen Produktionsfläche von über 2.000m² erweitern wir uns deutlich. </a:t>
            </a:r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003" y="2535181"/>
            <a:ext cx="1155324" cy="349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0" name="Flussdiagramm: Verbinder 49"/>
          <p:cNvSpPr/>
          <p:nvPr/>
        </p:nvSpPr>
        <p:spPr>
          <a:xfrm>
            <a:off x="10353434" y="4009644"/>
            <a:ext cx="128016" cy="128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1" name="Gerader Verbinder 50"/>
          <p:cNvCxnSpPr/>
          <p:nvPr/>
        </p:nvCxnSpPr>
        <p:spPr>
          <a:xfrm>
            <a:off x="10475471" y="4231965"/>
            <a:ext cx="363380" cy="5835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Flussdiagramm: Verbinder 52"/>
          <p:cNvSpPr/>
          <p:nvPr/>
        </p:nvSpPr>
        <p:spPr>
          <a:xfrm>
            <a:off x="11242013" y="4001098"/>
            <a:ext cx="128016" cy="128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Textfeld 54"/>
          <p:cNvSpPr txBox="1"/>
          <p:nvPr/>
        </p:nvSpPr>
        <p:spPr>
          <a:xfrm>
            <a:off x="10978016" y="3663118"/>
            <a:ext cx="646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2022</a:t>
            </a:r>
          </a:p>
        </p:txBody>
      </p:sp>
      <p:cxnSp>
        <p:nvCxnSpPr>
          <p:cNvPr id="56" name="Gerader Verbinder 55"/>
          <p:cNvCxnSpPr/>
          <p:nvPr/>
        </p:nvCxnSpPr>
        <p:spPr>
          <a:xfrm flipH="1">
            <a:off x="11129818" y="4206985"/>
            <a:ext cx="181170" cy="579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feld 57"/>
          <p:cNvSpPr txBox="1"/>
          <p:nvPr/>
        </p:nvSpPr>
        <p:spPr>
          <a:xfrm>
            <a:off x="10192754" y="4864688"/>
            <a:ext cx="1697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Investition in neue Maschinen 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7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46" y="368510"/>
            <a:ext cx="2162254" cy="216225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95600" y="764374"/>
            <a:ext cx="7098145" cy="1293028"/>
          </a:xfrm>
        </p:spPr>
        <p:txBody>
          <a:bodyPr/>
          <a:lstStyle/>
          <a:p>
            <a:pPr algn="ctr"/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 Team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853546" cy="402412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der Verwaltung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Thomas Botta 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Geschäftsführer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Bianca 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Buggisch – Geschäftsführerin</a:t>
            </a: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Stefan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Seiler – Produktmanager, Arbeitsvorbereitung</a:t>
            </a:r>
          </a:p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Matthias 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Rekowski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Produktmanager, Arbeitsvorbereitung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Yvonne Walter 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Einkauf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Vertrieb</a:t>
            </a: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Sarah Neininger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Einkauf &amp; 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Vertrieb</a:t>
            </a:r>
          </a:p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Nicole Fleig 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Assistenz, Arbeitsvorbereitung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Ausbildungsmöglichkeit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 </a:t>
            </a:r>
          </a:p>
          <a:p>
            <a:pPr>
              <a:buFontTx/>
              <a:buChar char="-"/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Industriekaufmann/ -frau (m/w/d)</a:t>
            </a:r>
          </a:p>
          <a:p>
            <a:pPr>
              <a:buFontTx/>
              <a:buChar char="-"/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Kaufmann/ -frau für Büromanagement (m/w/d)</a:t>
            </a:r>
          </a:p>
          <a:p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39346" y="2194559"/>
            <a:ext cx="5225118" cy="402412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der Produktion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Bianca Buggisch – Produktionsleitung</a:t>
            </a:r>
          </a:p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Beata Wodarz – Produktionsleitung</a:t>
            </a:r>
          </a:p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Bastian Scherzinger - Produktionsleitung</a:t>
            </a:r>
          </a:p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Gabriele Homann – Qualitätssicherung</a:t>
            </a:r>
          </a:p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Songül 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Costas – Qualitätssicherung</a:t>
            </a:r>
          </a:p>
          <a:p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Ausbildungsmöglichkeit zum</a:t>
            </a:r>
          </a:p>
          <a:p>
            <a:pPr>
              <a:buFontTx/>
              <a:buChar char="-"/>
            </a:pPr>
            <a:r>
              <a:rPr lang="de-DE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Maschinen- </a:t>
            </a:r>
            <a:r>
              <a:rPr lang="de-DE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Anlagenführer/ -in (m/w/d</a:t>
            </a:r>
            <a:r>
              <a:rPr lang="de-DE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de-DE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Fachkraft für Lagerlogistik (m/w/d)</a:t>
            </a:r>
          </a:p>
        </p:txBody>
      </p:sp>
    </p:spTree>
    <p:extLst>
      <p:ext uri="{BB962C8B-B14F-4D97-AF65-F5344CB8AC3E}">
        <p14:creationId xmlns:p14="http://schemas.microsoft.com/office/powerpoint/2010/main" val="1502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sind wir zertifiziert?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ISO9001:2015</a:t>
            </a:r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ISO14001:2015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 Audits werden Prozesse &amp; Qualität regelmäßig kontrolliert und </a:t>
            </a:r>
            <a:r>
              <a:rPr lang="de-DE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optimiert.</a:t>
            </a:r>
            <a:endParaRPr lang="de-DE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de-DE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b="1" dirty="0">
              <a:solidFill>
                <a:schemeClr val="bg1"/>
              </a:solidFill>
            </a:endParaRPr>
          </a:p>
          <a:p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IPC/WHMA-A-620B Class20 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Unser Mitarbeiter werden ständig im Bereich Löten und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Crimpen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durch unseren eigenen IPC Trainer geschult.</a:t>
            </a:r>
          </a:p>
          <a:p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 </a:t>
            </a:r>
            <a:r>
              <a:rPr lang="de-DE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processed</a:t>
            </a: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(ZKLU/2/7/8</a:t>
            </a:r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 </a:t>
            </a:r>
            <a:r>
              <a:rPr lang="de-DE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de-DE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iring</a:t>
            </a:r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harness</a:t>
            </a:r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(ZPFW2/8)</a:t>
            </a: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Damit wir auch international orientierte Kunden beliefern können</a:t>
            </a:r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830" y="4025808"/>
            <a:ext cx="1753577" cy="8446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256" y="5175398"/>
            <a:ext cx="1300900" cy="1180446"/>
          </a:xfrm>
          <a:prstGeom prst="rect">
            <a:avLst/>
          </a:prstGeom>
        </p:spPr>
      </p:pic>
      <p:pic>
        <p:nvPicPr>
          <p:cNvPr id="8" name="Grafik 7" descr="O:\Daten\VORLAGEN\KABEL\Prospekt Kabel neu\Zert.Logo.bmp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" r="79928" b="82576"/>
          <a:stretch/>
        </p:blipFill>
        <p:spPr bwMode="auto">
          <a:xfrm>
            <a:off x="11073424" y="1526657"/>
            <a:ext cx="865552" cy="10465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200" y="2573200"/>
            <a:ext cx="1411224" cy="106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9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1472" y="526630"/>
            <a:ext cx="8610600" cy="1293028"/>
          </a:xfrm>
        </p:spPr>
        <p:txBody>
          <a:bodyPr/>
          <a:lstStyle/>
          <a:p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 Leistungen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7452" y="1819658"/>
            <a:ext cx="10820400" cy="4024126"/>
          </a:xfrm>
        </p:spPr>
        <p:txBody>
          <a:bodyPr>
            <a:noAutofit/>
          </a:bodyPr>
          <a:lstStyle/>
          <a:p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Einfache Einzellitzen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Drähte,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hin zu  komplexen Kabelbäumen und kompletten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Baugruppen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der Bearbeitung empfindlicher Produkte, können wir Ihnen mit </a:t>
            </a:r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Widerstandsschweißungen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weiterhelfen. </a:t>
            </a: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den Produktionsprozess eingebundene Prüfungseinrichtungen werden nach Abstimmung mit Ihnen von uns entwickelt und hergestellt. </a:t>
            </a:r>
            <a:endParaRPr lang="de-DE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Bereich der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Crimptechnik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verfügen wir über  jahrelange Erfahrung. </a:t>
            </a:r>
            <a:endParaRPr lang="de-DE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greifen hier ausschließlich auf unsere </a:t>
            </a:r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Voll- und Halbautomaten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zurück. </a:t>
            </a:r>
            <a:endParaRPr lang="de-DE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automatischen </a:t>
            </a:r>
            <a:r>
              <a:rPr lang="de-DE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Crimpkraft</a:t>
            </a:r>
            <a:r>
              <a:rPr lang="de-DE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-Überwachungssysteme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gewährleisten eine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optimale Qualität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de-DE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Neben den herkömmlichen Verfahren haben wir ein einzigartiges Verfahren entwickelt. </a:t>
            </a:r>
            <a:endParaRPr lang="de-DE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Stanz-</a:t>
            </a:r>
            <a:r>
              <a:rPr lang="de-DE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Crimptechnik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sind wir in der Lage den Prozess der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Crimpstanzung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der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Crimpung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zu verknüpfen. </a:t>
            </a:r>
            <a:endParaRPr lang="de-DE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Kombination mit der Direkt-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Crimpung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bei der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Bauteil in einem gefertigt werden, entsteht für Sie ein klarer </a:t>
            </a:r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Zeit- und Kostenvorteil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488" y="2870456"/>
            <a:ext cx="2395728" cy="179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12736" y="305008"/>
            <a:ext cx="2996417" cy="480131"/>
          </a:xfrm>
          <a:noFill/>
        </p:spPr>
        <p:txBody>
          <a:bodyPr wrap="square" rtlCol="0">
            <a:spAutoFit/>
          </a:bodyPr>
          <a:lstStyle/>
          <a:p>
            <a:pPr algn="l" defTabSz="457182"/>
            <a:r>
              <a:rPr lang="de-DE" sz="2800" b="1" u="sng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Warenlager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855855" y="3544206"/>
            <a:ext cx="229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Mantelleitungslager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55781" y="5799273"/>
            <a:ext cx="134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Litzenlager</a:t>
            </a:r>
          </a:p>
        </p:txBody>
      </p:sp>
      <p:sp>
        <p:nvSpPr>
          <p:cNvPr id="12" name="Textfeld 11"/>
          <p:cNvSpPr txBox="1"/>
          <p:nvPr/>
        </p:nvSpPr>
        <p:spPr>
          <a:xfrm flipH="1">
            <a:off x="9673660" y="6488668"/>
            <a:ext cx="3004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Rohstofflager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9608362" y="353140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Fertiglager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" t="4562"/>
          <a:stretch/>
        </p:blipFill>
        <p:spPr>
          <a:xfrm>
            <a:off x="8908078" y="4019508"/>
            <a:ext cx="3003186" cy="2448784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 t="16618" r="14036" b="-1196"/>
          <a:stretch/>
        </p:blipFill>
        <p:spPr>
          <a:xfrm rot="10800000">
            <a:off x="8907041" y="1225251"/>
            <a:ext cx="3004217" cy="2285774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024" y="1242849"/>
            <a:ext cx="3265045" cy="231894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3" b="5457"/>
          <a:stretch/>
        </p:blipFill>
        <p:spPr>
          <a:xfrm rot="5400000">
            <a:off x="-545766" y="2804566"/>
            <a:ext cx="3837832" cy="215158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2" t="17149" r="13268"/>
          <a:stretch/>
        </p:blipFill>
        <p:spPr>
          <a:xfrm>
            <a:off x="2743200" y="1242848"/>
            <a:ext cx="2310051" cy="231894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024" y="4019508"/>
            <a:ext cx="3265045" cy="2448784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 flipH="1">
            <a:off x="6253018" y="6433097"/>
            <a:ext cx="265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Flachbandlager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576945" y="3511025"/>
            <a:ext cx="277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Wareneingangskontrolle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122370" y="6433097"/>
            <a:ext cx="155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Musterregal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4426" y="4087464"/>
            <a:ext cx="2414409" cy="227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47076" y="366150"/>
            <a:ext cx="3125724" cy="48013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l" defTabSz="457182"/>
            <a:r>
              <a:rPr lang="de-DE" sz="2800" b="1" u="sng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Werkzeuge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133856" y="5793931"/>
            <a:ext cx="6501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 als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verschiedenen Werkzeugen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können wir für Sie jegliche Art von Kontakten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anschlagen. 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596" y="2057402"/>
            <a:ext cx="3389374" cy="2542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10533"/>
          <a:stretch/>
        </p:blipFill>
        <p:spPr>
          <a:xfrm>
            <a:off x="1133856" y="1757817"/>
            <a:ext cx="6501384" cy="392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6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densstreifen">
  <a:themeElements>
    <a:clrScheme name="Kondensstreife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Kondensstreifen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densstreife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0</TotalTime>
  <Words>1013</Words>
  <Application>Microsoft Office PowerPoint</Application>
  <PresentationFormat>Breitbild</PresentationFormat>
  <Paragraphs>243</Paragraphs>
  <Slides>38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3" baseType="lpstr">
      <vt:lpstr>Arial</vt:lpstr>
      <vt:lpstr>Calibri</vt:lpstr>
      <vt:lpstr>Century Gothic</vt:lpstr>
      <vt:lpstr>Courier New</vt:lpstr>
      <vt:lpstr>Kondensstreifen</vt:lpstr>
      <vt:lpstr>PowerPoint-Präsentation</vt:lpstr>
      <vt:lpstr>Agenda</vt:lpstr>
      <vt:lpstr>Wo befinden wir uns?</vt:lpstr>
      <vt:lpstr>Unser Fortschritt</vt:lpstr>
      <vt:lpstr>Unser Team</vt:lpstr>
      <vt:lpstr>Wie sind wir zertifiziert?</vt:lpstr>
      <vt:lpstr>Unsere Leistungen</vt:lpstr>
      <vt:lpstr>Warenlager </vt:lpstr>
      <vt:lpstr>Werkzeuge</vt:lpstr>
      <vt:lpstr>Unsere Maschinen und was sie können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</vt:lpstr>
      <vt:lpstr>PowerPoint-Präsentation</vt:lpstr>
      <vt:lpstr>PowerPoint-Präsentation</vt:lpstr>
      <vt:lpstr>PowerPoint-Präsentation</vt:lpstr>
      <vt:lpstr>Löt- und Verzinnplätze</vt:lpstr>
      <vt:lpstr>PowerPoint-Präsentation</vt:lpstr>
      <vt:lpstr>PowerPoint-Präsentation</vt:lpstr>
      <vt:lpstr>PowerPoint-Präsentation</vt:lpstr>
      <vt:lpstr>Handhebelpressen und Vorrichtungen</vt:lpstr>
      <vt:lpstr>Werkstatt</vt:lpstr>
      <vt:lpstr>Wie garantieren wir Qualität?</vt:lpstr>
      <vt:lpstr>Womit prüfen wir die Produkte?</vt:lpstr>
      <vt:lpstr>Ihre Vorteile uns als Partner zu haben.</vt:lpstr>
      <vt:lpstr>Der Kontakt zu uns…</vt:lpstr>
      <vt:lpstr>  Vielen Dank für Ihre  Aufmerksamkeit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Wetstein Daniel</dc:creator>
  <cp:lastModifiedBy>Fleig Nicole [Feba Kabel]</cp:lastModifiedBy>
  <cp:revision>214</cp:revision>
  <cp:lastPrinted>2016-12-01T15:05:04Z</cp:lastPrinted>
  <dcterms:created xsi:type="dcterms:W3CDTF">2016-11-23T08:09:49Z</dcterms:created>
  <dcterms:modified xsi:type="dcterms:W3CDTF">2022-03-15T15:05:00Z</dcterms:modified>
  <cp:contentStatus/>
</cp:coreProperties>
</file>